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0"/>
  </p:notesMasterIdLst>
  <p:handoutMasterIdLst>
    <p:handoutMasterId r:id="rId21"/>
  </p:handoutMasterIdLst>
  <p:sldIdLst>
    <p:sldId id="256" r:id="rId2"/>
    <p:sldId id="304" r:id="rId3"/>
    <p:sldId id="305" r:id="rId4"/>
    <p:sldId id="302" r:id="rId5"/>
    <p:sldId id="306" r:id="rId6"/>
    <p:sldId id="307" r:id="rId7"/>
    <p:sldId id="308" r:id="rId8"/>
    <p:sldId id="309" r:id="rId9"/>
    <p:sldId id="310" r:id="rId10"/>
    <p:sldId id="311" r:id="rId11"/>
    <p:sldId id="313" r:id="rId12"/>
    <p:sldId id="314" r:id="rId13"/>
    <p:sldId id="312" r:id="rId14"/>
    <p:sldId id="328" r:id="rId15"/>
    <p:sldId id="319" r:id="rId16"/>
    <p:sldId id="321" r:id="rId17"/>
    <p:sldId id="320" r:id="rId18"/>
    <p:sldId id="32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606" autoAdjust="0"/>
    <p:restoredTop sz="99455" autoAdjust="0"/>
  </p:normalViewPr>
  <p:slideViewPr>
    <p:cSldViewPr snapToGrid="0" snapToObjects="1">
      <p:cViewPr varScale="1">
        <p:scale>
          <a:sx n="117" d="100"/>
          <a:sy n="117" d="100"/>
        </p:scale>
        <p:origin x="736" y="168"/>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29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25F16-8519-4379-8936-1648D131D765}" type="doc">
      <dgm:prSet loTypeId="urn:microsoft.com/office/officeart/2005/8/layout/chart3" loCatId="cycle" qsTypeId="urn:microsoft.com/office/officeart/2005/8/quickstyle/simple1" qsCatId="simple" csTypeId="urn:microsoft.com/office/officeart/2005/8/colors/accent1_2" csCatId="accent1" phldr="1"/>
      <dgm:spPr/>
    </dgm:pt>
    <dgm:pt modelId="{ABD9BB7F-8F9D-488B-BAEF-FEFF341F1028}">
      <dgm:prSet phldrT="[Text]"/>
      <dgm:spPr/>
      <dgm:t>
        <a:bodyPr/>
        <a:lstStyle/>
        <a:p>
          <a:r>
            <a:rPr lang="en-US" dirty="0"/>
            <a:t>Apt &amp; Condo Sales</a:t>
          </a:r>
        </a:p>
      </dgm:t>
    </dgm:pt>
    <dgm:pt modelId="{563482CC-0A76-456A-AB3A-FB2EA868E7DB}" type="parTrans" cxnId="{D0BFCBF9-FABE-4BA1-88F5-C40687BB517E}">
      <dgm:prSet/>
      <dgm:spPr/>
      <dgm:t>
        <a:bodyPr/>
        <a:lstStyle/>
        <a:p>
          <a:endParaRPr lang="en-US"/>
        </a:p>
      </dgm:t>
    </dgm:pt>
    <dgm:pt modelId="{86058FC8-626A-4967-BD1C-0E7E26B03B98}" type="sibTrans" cxnId="{D0BFCBF9-FABE-4BA1-88F5-C40687BB517E}">
      <dgm:prSet/>
      <dgm:spPr/>
      <dgm:t>
        <a:bodyPr/>
        <a:lstStyle/>
        <a:p>
          <a:endParaRPr lang="en-US"/>
        </a:p>
      </dgm:t>
    </dgm:pt>
    <dgm:pt modelId="{1166F224-38A3-46A2-9DE1-69FB79A6FC3B}">
      <dgm:prSet phldrT="[Text]"/>
      <dgm:spPr/>
      <dgm:t>
        <a:bodyPr/>
        <a:lstStyle/>
        <a:p>
          <a:r>
            <a:rPr lang="en-US" dirty="0"/>
            <a:t>Fire Marshalls &amp; Government</a:t>
          </a:r>
        </a:p>
      </dgm:t>
    </dgm:pt>
    <dgm:pt modelId="{C4A730B0-94C6-4E2D-BE9B-E9AE6B3381A0}" type="parTrans" cxnId="{1D389E88-6152-4C6F-9FBC-0EDE184E22A8}">
      <dgm:prSet/>
      <dgm:spPr/>
      <dgm:t>
        <a:bodyPr/>
        <a:lstStyle/>
        <a:p>
          <a:endParaRPr lang="en-US"/>
        </a:p>
      </dgm:t>
    </dgm:pt>
    <dgm:pt modelId="{8054DCE4-DF82-4634-959D-66D8B0566911}" type="sibTrans" cxnId="{1D389E88-6152-4C6F-9FBC-0EDE184E22A8}">
      <dgm:prSet/>
      <dgm:spPr/>
      <dgm:t>
        <a:bodyPr/>
        <a:lstStyle/>
        <a:p>
          <a:endParaRPr lang="en-US"/>
        </a:p>
      </dgm:t>
    </dgm:pt>
    <dgm:pt modelId="{11D29C13-B6BF-44DE-9C17-56358D5D146C}">
      <dgm:prSet phldrT="[Text]"/>
      <dgm:spPr/>
      <dgm:t>
        <a:bodyPr/>
        <a:lstStyle/>
        <a:p>
          <a:r>
            <a:rPr lang="en-US" dirty="0"/>
            <a:t>Insurance Companies</a:t>
          </a:r>
        </a:p>
      </dgm:t>
    </dgm:pt>
    <dgm:pt modelId="{CA10762E-9B22-4CF4-8A89-8AC511765287}" type="parTrans" cxnId="{99DB0C2E-E630-487A-93C7-2C4F3951CA08}">
      <dgm:prSet/>
      <dgm:spPr/>
      <dgm:t>
        <a:bodyPr/>
        <a:lstStyle/>
        <a:p>
          <a:endParaRPr lang="en-US"/>
        </a:p>
      </dgm:t>
    </dgm:pt>
    <dgm:pt modelId="{0C00E808-2AF4-446D-A3CD-E8FF671809CB}" type="sibTrans" cxnId="{99DB0C2E-E630-487A-93C7-2C4F3951CA08}">
      <dgm:prSet/>
      <dgm:spPr/>
      <dgm:t>
        <a:bodyPr/>
        <a:lstStyle/>
        <a:p>
          <a:endParaRPr lang="en-US"/>
        </a:p>
      </dgm:t>
    </dgm:pt>
    <dgm:pt modelId="{C41707CC-19FA-450C-B4D8-7122B856EA14}">
      <dgm:prSet phldrT="[Text]"/>
      <dgm:spPr/>
      <dgm:t>
        <a:bodyPr/>
        <a:lstStyle/>
        <a:p>
          <a:r>
            <a:rPr lang="en-US" dirty="0"/>
            <a:t>Recreational Vehicles</a:t>
          </a:r>
        </a:p>
      </dgm:t>
    </dgm:pt>
    <dgm:pt modelId="{E55BCC31-C7AF-4E84-A96F-FAC7B50D8E06}" type="parTrans" cxnId="{340338AC-112D-4456-96F5-FAFAEB912CE4}">
      <dgm:prSet/>
      <dgm:spPr/>
      <dgm:t>
        <a:bodyPr/>
        <a:lstStyle/>
        <a:p>
          <a:endParaRPr lang="en-US"/>
        </a:p>
      </dgm:t>
    </dgm:pt>
    <dgm:pt modelId="{EDE8B4B6-CE7B-4EF7-BC6F-F020F1A2EED7}" type="sibTrans" cxnId="{340338AC-112D-4456-96F5-FAFAEB912CE4}">
      <dgm:prSet/>
      <dgm:spPr/>
      <dgm:t>
        <a:bodyPr/>
        <a:lstStyle/>
        <a:p>
          <a:endParaRPr lang="en-US"/>
        </a:p>
      </dgm:t>
    </dgm:pt>
    <dgm:pt modelId="{58E3125E-AFF4-406E-98F9-5157B14B3A2E}">
      <dgm:prSet phldrT="[Text]"/>
      <dgm:spPr/>
      <dgm:t>
        <a:bodyPr/>
        <a:lstStyle/>
        <a:p>
          <a:r>
            <a:rPr lang="en-US" dirty="0"/>
            <a:t>Consumer Retail</a:t>
          </a:r>
        </a:p>
      </dgm:t>
    </dgm:pt>
    <dgm:pt modelId="{60910662-7486-4B51-BFF6-189639BC211E}" type="parTrans" cxnId="{3902609A-B48E-4A87-839C-B9FBC149A050}">
      <dgm:prSet/>
      <dgm:spPr/>
      <dgm:t>
        <a:bodyPr/>
        <a:lstStyle/>
        <a:p>
          <a:endParaRPr lang="en-US"/>
        </a:p>
      </dgm:t>
    </dgm:pt>
    <dgm:pt modelId="{8B4F4B25-FE65-4728-A2DF-2AADAFB09CD6}" type="sibTrans" cxnId="{3902609A-B48E-4A87-839C-B9FBC149A050}">
      <dgm:prSet/>
      <dgm:spPr/>
      <dgm:t>
        <a:bodyPr/>
        <a:lstStyle/>
        <a:p>
          <a:endParaRPr lang="en-US"/>
        </a:p>
      </dgm:t>
    </dgm:pt>
    <dgm:pt modelId="{0E40EBF9-A4ED-4865-9F9B-E14D0938AE8F}" type="pres">
      <dgm:prSet presAssocID="{71725F16-8519-4379-8936-1648D131D765}" presName="compositeShape" presStyleCnt="0">
        <dgm:presLayoutVars>
          <dgm:chMax val="7"/>
          <dgm:dir/>
          <dgm:resizeHandles val="exact"/>
        </dgm:presLayoutVars>
      </dgm:prSet>
      <dgm:spPr/>
    </dgm:pt>
    <dgm:pt modelId="{9CF389EF-0EA3-44F1-9450-38A0FC5073D0}" type="pres">
      <dgm:prSet presAssocID="{71725F16-8519-4379-8936-1648D131D765}" presName="wedge1" presStyleLbl="node1" presStyleIdx="0" presStyleCnt="5" custLinFactNeighborX="-3705" custLinFactNeighborY="4844"/>
      <dgm:spPr/>
    </dgm:pt>
    <dgm:pt modelId="{A97D20EE-8207-4784-A8D1-497EF8F57616}" type="pres">
      <dgm:prSet presAssocID="{71725F16-8519-4379-8936-1648D131D765}" presName="wedge1Tx" presStyleLbl="node1" presStyleIdx="0" presStyleCnt="5">
        <dgm:presLayoutVars>
          <dgm:chMax val="0"/>
          <dgm:chPref val="0"/>
          <dgm:bulletEnabled val="1"/>
        </dgm:presLayoutVars>
      </dgm:prSet>
      <dgm:spPr/>
    </dgm:pt>
    <dgm:pt modelId="{7215C62D-968B-4B6D-B70C-843297A1E502}" type="pres">
      <dgm:prSet presAssocID="{71725F16-8519-4379-8936-1648D131D765}" presName="wedge2" presStyleLbl="node1" presStyleIdx="1" presStyleCnt="5"/>
      <dgm:spPr/>
    </dgm:pt>
    <dgm:pt modelId="{0DC239A1-E59C-4B74-B07A-FCCB88E5736B}" type="pres">
      <dgm:prSet presAssocID="{71725F16-8519-4379-8936-1648D131D765}" presName="wedge2Tx" presStyleLbl="node1" presStyleIdx="1" presStyleCnt="5">
        <dgm:presLayoutVars>
          <dgm:chMax val="0"/>
          <dgm:chPref val="0"/>
          <dgm:bulletEnabled val="1"/>
        </dgm:presLayoutVars>
      </dgm:prSet>
      <dgm:spPr/>
    </dgm:pt>
    <dgm:pt modelId="{7788C2CF-D5BC-45C3-A990-0BAF383D79EF}" type="pres">
      <dgm:prSet presAssocID="{71725F16-8519-4379-8936-1648D131D765}" presName="wedge3" presStyleLbl="node1" presStyleIdx="2" presStyleCnt="5"/>
      <dgm:spPr/>
    </dgm:pt>
    <dgm:pt modelId="{CE38BB2D-8C63-40D8-B255-5B6623F14043}" type="pres">
      <dgm:prSet presAssocID="{71725F16-8519-4379-8936-1648D131D765}" presName="wedge3Tx" presStyleLbl="node1" presStyleIdx="2" presStyleCnt="5">
        <dgm:presLayoutVars>
          <dgm:chMax val="0"/>
          <dgm:chPref val="0"/>
          <dgm:bulletEnabled val="1"/>
        </dgm:presLayoutVars>
      </dgm:prSet>
      <dgm:spPr/>
    </dgm:pt>
    <dgm:pt modelId="{271FBF4C-BD4B-4118-8A50-2EA758A71BAC}" type="pres">
      <dgm:prSet presAssocID="{71725F16-8519-4379-8936-1648D131D765}" presName="wedge4" presStyleLbl="node1" presStyleIdx="3" presStyleCnt="5"/>
      <dgm:spPr/>
    </dgm:pt>
    <dgm:pt modelId="{3C351E8D-CE1E-4109-A3C9-721C1FEC33AB}" type="pres">
      <dgm:prSet presAssocID="{71725F16-8519-4379-8936-1648D131D765}" presName="wedge4Tx" presStyleLbl="node1" presStyleIdx="3" presStyleCnt="5">
        <dgm:presLayoutVars>
          <dgm:chMax val="0"/>
          <dgm:chPref val="0"/>
          <dgm:bulletEnabled val="1"/>
        </dgm:presLayoutVars>
      </dgm:prSet>
      <dgm:spPr/>
    </dgm:pt>
    <dgm:pt modelId="{38193A89-C7C4-47CD-8CF5-E6B18CF6E856}" type="pres">
      <dgm:prSet presAssocID="{71725F16-8519-4379-8936-1648D131D765}" presName="wedge5" presStyleLbl="node1" presStyleIdx="4" presStyleCnt="5"/>
      <dgm:spPr/>
    </dgm:pt>
    <dgm:pt modelId="{AE77303B-E59A-472D-8002-5960264FB04E}" type="pres">
      <dgm:prSet presAssocID="{71725F16-8519-4379-8936-1648D131D765}" presName="wedge5Tx" presStyleLbl="node1" presStyleIdx="4" presStyleCnt="5">
        <dgm:presLayoutVars>
          <dgm:chMax val="0"/>
          <dgm:chPref val="0"/>
          <dgm:bulletEnabled val="1"/>
        </dgm:presLayoutVars>
      </dgm:prSet>
      <dgm:spPr/>
    </dgm:pt>
  </dgm:ptLst>
  <dgm:cxnLst>
    <dgm:cxn modelId="{83FFD628-3864-F349-A7FD-D562BA9BA0AC}" type="presOf" srcId="{C41707CC-19FA-450C-B4D8-7122B856EA14}" destId="{AE77303B-E59A-472D-8002-5960264FB04E}" srcOrd="1" destOrd="0" presId="urn:microsoft.com/office/officeart/2005/8/layout/chart3"/>
    <dgm:cxn modelId="{99DB0C2E-E630-487A-93C7-2C4F3951CA08}" srcId="{71725F16-8519-4379-8936-1648D131D765}" destId="{11D29C13-B6BF-44DE-9C17-56358D5D146C}" srcOrd="2" destOrd="0" parTransId="{CA10762E-9B22-4CF4-8A89-8AC511765287}" sibTransId="{0C00E808-2AF4-446D-A3CD-E8FF671809CB}"/>
    <dgm:cxn modelId="{91459062-3800-E341-8BEF-5A4CE9992AAA}" type="presOf" srcId="{1166F224-38A3-46A2-9DE1-69FB79A6FC3B}" destId="{0DC239A1-E59C-4B74-B07A-FCCB88E5736B}" srcOrd="1" destOrd="0" presId="urn:microsoft.com/office/officeart/2005/8/layout/chart3"/>
    <dgm:cxn modelId="{5E134963-CEFD-ED44-A906-139E46A5AC3B}" type="presOf" srcId="{ABD9BB7F-8F9D-488B-BAEF-FEFF341F1028}" destId="{A97D20EE-8207-4784-A8D1-497EF8F57616}" srcOrd="1" destOrd="0" presId="urn:microsoft.com/office/officeart/2005/8/layout/chart3"/>
    <dgm:cxn modelId="{4FE59269-945B-FF49-846C-2C311C556987}" type="presOf" srcId="{58E3125E-AFF4-406E-98F9-5157B14B3A2E}" destId="{271FBF4C-BD4B-4118-8A50-2EA758A71BAC}" srcOrd="0" destOrd="0" presId="urn:microsoft.com/office/officeart/2005/8/layout/chart3"/>
    <dgm:cxn modelId="{4D9CB06B-5CC8-E24D-BC00-956B5B644709}" type="presOf" srcId="{71725F16-8519-4379-8936-1648D131D765}" destId="{0E40EBF9-A4ED-4865-9F9B-E14D0938AE8F}" srcOrd="0" destOrd="0" presId="urn:microsoft.com/office/officeart/2005/8/layout/chart3"/>
    <dgm:cxn modelId="{88AF436D-295A-F440-BAD1-D23B557AE022}" type="presOf" srcId="{ABD9BB7F-8F9D-488B-BAEF-FEFF341F1028}" destId="{9CF389EF-0EA3-44F1-9450-38A0FC5073D0}" srcOrd="0" destOrd="0" presId="urn:microsoft.com/office/officeart/2005/8/layout/chart3"/>
    <dgm:cxn modelId="{1A443B73-A71E-7547-8D27-AFBE21735E81}" type="presOf" srcId="{11D29C13-B6BF-44DE-9C17-56358D5D146C}" destId="{CE38BB2D-8C63-40D8-B255-5B6623F14043}" srcOrd="1" destOrd="0" presId="urn:microsoft.com/office/officeart/2005/8/layout/chart3"/>
    <dgm:cxn modelId="{6035B773-9246-4541-BD41-DBE1F0B6E4A1}" type="presOf" srcId="{C41707CC-19FA-450C-B4D8-7122B856EA14}" destId="{38193A89-C7C4-47CD-8CF5-E6B18CF6E856}" srcOrd="0" destOrd="0" presId="urn:microsoft.com/office/officeart/2005/8/layout/chart3"/>
    <dgm:cxn modelId="{1D389E88-6152-4C6F-9FBC-0EDE184E22A8}" srcId="{71725F16-8519-4379-8936-1648D131D765}" destId="{1166F224-38A3-46A2-9DE1-69FB79A6FC3B}" srcOrd="1" destOrd="0" parTransId="{C4A730B0-94C6-4E2D-BE9B-E9AE6B3381A0}" sibTransId="{8054DCE4-DF82-4634-959D-66D8B0566911}"/>
    <dgm:cxn modelId="{3902609A-B48E-4A87-839C-B9FBC149A050}" srcId="{71725F16-8519-4379-8936-1648D131D765}" destId="{58E3125E-AFF4-406E-98F9-5157B14B3A2E}" srcOrd="3" destOrd="0" parTransId="{60910662-7486-4B51-BFF6-189639BC211E}" sibTransId="{8B4F4B25-FE65-4728-A2DF-2AADAFB09CD6}"/>
    <dgm:cxn modelId="{EE90969F-C90C-074A-BDA9-DA5C72103B16}" type="presOf" srcId="{11D29C13-B6BF-44DE-9C17-56358D5D146C}" destId="{7788C2CF-D5BC-45C3-A990-0BAF383D79EF}" srcOrd="0" destOrd="0" presId="urn:microsoft.com/office/officeart/2005/8/layout/chart3"/>
    <dgm:cxn modelId="{340338AC-112D-4456-96F5-FAFAEB912CE4}" srcId="{71725F16-8519-4379-8936-1648D131D765}" destId="{C41707CC-19FA-450C-B4D8-7122B856EA14}" srcOrd="4" destOrd="0" parTransId="{E55BCC31-C7AF-4E84-A96F-FAC7B50D8E06}" sibTransId="{EDE8B4B6-CE7B-4EF7-BC6F-F020F1A2EED7}"/>
    <dgm:cxn modelId="{52C103BD-269D-2648-9BFF-88CE6700134F}" type="presOf" srcId="{58E3125E-AFF4-406E-98F9-5157B14B3A2E}" destId="{3C351E8D-CE1E-4109-A3C9-721C1FEC33AB}" srcOrd="1" destOrd="0" presId="urn:microsoft.com/office/officeart/2005/8/layout/chart3"/>
    <dgm:cxn modelId="{6F86C0D2-E9C6-0540-9AED-E3517F89201F}" type="presOf" srcId="{1166F224-38A3-46A2-9DE1-69FB79A6FC3B}" destId="{7215C62D-968B-4B6D-B70C-843297A1E502}" srcOrd="0" destOrd="0" presId="urn:microsoft.com/office/officeart/2005/8/layout/chart3"/>
    <dgm:cxn modelId="{D0BFCBF9-FABE-4BA1-88F5-C40687BB517E}" srcId="{71725F16-8519-4379-8936-1648D131D765}" destId="{ABD9BB7F-8F9D-488B-BAEF-FEFF341F1028}" srcOrd="0" destOrd="0" parTransId="{563482CC-0A76-456A-AB3A-FB2EA868E7DB}" sibTransId="{86058FC8-626A-4967-BD1C-0E7E26B03B98}"/>
    <dgm:cxn modelId="{9DED6AC0-C5E0-4B49-B097-399A70C64385}" type="presParOf" srcId="{0E40EBF9-A4ED-4865-9F9B-E14D0938AE8F}" destId="{9CF389EF-0EA3-44F1-9450-38A0FC5073D0}" srcOrd="0" destOrd="0" presId="urn:microsoft.com/office/officeart/2005/8/layout/chart3"/>
    <dgm:cxn modelId="{A1D78DB1-C103-0B49-9EC3-FEA619D3794C}" type="presParOf" srcId="{0E40EBF9-A4ED-4865-9F9B-E14D0938AE8F}" destId="{A97D20EE-8207-4784-A8D1-497EF8F57616}" srcOrd="1" destOrd="0" presId="urn:microsoft.com/office/officeart/2005/8/layout/chart3"/>
    <dgm:cxn modelId="{2096E26E-63C7-264A-890F-F722103CC2BE}" type="presParOf" srcId="{0E40EBF9-A4ED-4865-9F9B-E14D0938AE8F}" destId="{7215C62D-968B-4B6D-B70C-843297A1E502}" srcOrd="2" destOrd="0" presId="urn:microsoft.com/office/officeart/2005/8/layout/chart3"/>
    <dgm:cxn modelId="{FB08F855-B201-9847-AC45-7F817852451A}" type="presParOf" srcId="{0E40EBF9-A4ED-4865-9F9B-E14D0938AE8F}" destId="{0DC239A1-E59C-4B74-B07A-FCCB88E5736B}" srcOrd="3" destOrd="0" presId="urn:microsoft.com/office/officeart/2005/8/layout/chart3"/>
    <dgm:cxn modelId="{AAD7946D-24F8-8042-A79B-80A74FDCA48F}" type="presParOf" srcId="{0E40EBF9-A4ED-4865-9F9B-E14D0938AE8F}" destId="{7788C2CF-D5BC-45C3-A990-0BAF383D79EF}" srcOrd="4" destOrd="0" presId="urn:microsoft.com/office/officeart/2005/8/layout/chart3"/>
    <dgm:cxn modelId="{DCC2E87B-C383-FA48-8DFA-00C8E67DF322}" type="presParOf" srcId="{0E40EBF9-A4ED-4865-9F9B-E14D0938AE8F}" destId="{CE38BB2D-8C63-40D8-B255-5B6623F14043}" srcOrd="5" destOrd="0" presId="urn:microsoft.com/office/officeart/2005/8/layout/chart3"/>
    <dgm:cxn modelId="{C3D61E7F-05E8-054C-BB0E-A23D4227DD1C}" type="presParOf" srcId="{0E40EBF9-A4ED-4865-9F9B-E14D0938AE8F}" destId="{271FBF4C-BD4B-4118-8A50-2EA758A71BAC}" srcOrd="6" destOrd="0" presId="urn:microsoft.com/office/officeart/2005/8/layout/chart3"/>
    <dgm:cxn modelId="{8A9FA341-CA4D-6048-9399-1EDF671E8378}" type="presParOf" srcId="{0E40EBF9-A4ED-4865-9F9B-E14D0938AE8F}" destId="{3C351E8D-CE1E-4109-A3C9-721C1FEC33AB}" srcOrd="7" destOrd="0" presId="urn:microsoft.com/office/officeart/2005/8/layout/chart3"/>
    <dgm:cxn modelId="{831B03B5-D39D-C746-AE44-61CD3A271E04}" type="presParOf" srcId="{0E40EBF9-A4ED-4865-9F9B-E14D0938AE8F}" destId="{38193A89-C7C4-47CD-8CF5-E6B18CF6E856}" srcOrd="8" destOrd="0" presId="urn:microsoft.com/office/officeart/2005/8/layout/chart3"/>
    <dgm:cxn modelId="{B795ABE8-182A-E840-A444-E1AE526C370E}" type="presParOf" srcId="{0E40EBF9-A4ED-4865-9F9B-E14D0938AE8F}" destId="{AE77303B-E59A-472D-8002-5960264FB04E}"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389EF-0EA3-44F1-9450-38A0FC5073D0}">
      <dsp:nvSpPr>
        <dsp:cNvPr id="0" name=""/>
        <dsp:cNvSpPr/>
      </dsp:nvSpPr>
      <dsp:spPr>
        <a:xfrm>
          <a:off x="1274380" y="408186"/>
          <a:ext cx="3413760" cy="3413760"/>
        </a:xfrm>
        <a:prstGeom prst="pie">
          <a:avLst>
            <a:gd name="adj1" fmla="val 16200000"/>
            <a:gd name="adj2" fmla="val 2052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Apt &amp; Condo Sales</a:t>
          </a:r>
        </a:p>
      </dsp:txBody>
      <dsp:txXfrm>
        <a:off x="3024339" y="918218"/>
        <a:ext cx="1158240" cy="792480"/>
      </dsp:txXfrm>
    </dsp:sp>
    <dsp:sp modelId="{7215C62D-968B-4B6D-B70C-843297A1E502}">
      <dsp:nvSpPr>
        <dsp:cNvPr id="0" name=""/>
        <dsp:cNvSpPr/>
      </dsp:nvSpPr>
      <dsp:spPr>
        <a:xfrm>
          <a:off x="1281379" y="407415"/>
          <a:ext cx="3413760" cy="3413760"/>
        </a:xfrm>
        <a:prstGeom prst="pie">
          <a:avLst>
            <a:gd name="adj1" fmla="val 20520000"/>
            <a:gd name="adj2" fmla="val 324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Fire Marshalls &amp; Government</a:t>
          </a:r>
        </a:p>
      </dsp:txBody>
      <dsp:txXfrm>
        <a:off x="3512515" y="1951736"/>
        <a:ext cx="1016000" cy="857504"/>
      </dsp:txXfrm>
    </dsp:sp>
    <dsp:sp modelId="{7788C2CF-D5BC-45C3-A990-0BAF383D79EF}">
      <dsp:nvSpPr>
        <dsp:cNvPr id="0" name=""/>
        <dsp:cNvSpPr/>
      </dsp:nvSpPr>
      <dsp:spPr>
        <a:xfrm>
          <a:off x="1281379" y="407415"/>
          <a:ext cx="3413760" cy="3413760"/>
        </a:xfrm>
        <a:prstGeom prst="pie">
          <a:avLst>
            <a:gd name="adj1" fmla="val 3240000"/>
            <a:gd name="adj2" fmla="val 756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Insurance Companies</a:t>
          </a:r>
        </a:p>
      </dsp:txBody>
      <dsp:txXfrm>
        <a:off x="2378659" y="2967736"/>
        <a:ext cx="1219200" cy="731520"/>
      </dsp:txXfrm>
    </dsp:sp>
    <dsp:sp modelId="{271FBF4C-BD4B-4118-8A50-2EA758A71BAC}">
      <dsp:nvSpPr>
        <dsp:cNvPr id="0" name=""/>
        <dsp:cNvSpPr/>
      </dsp:nvSpPr>
      <dsp:spPr>
        <a:xfrm>
          <a:off x="1281379" y="407415"/>
          <a:ext cx="3413760" cy="3413760"/>
        </a:xfrm>
        <a:prstGeom prst="pie">
          <a:avLst>
            <a:gd name="adj1" fmla="val 7560000"/>
            <a:gd name="adj2" fmla="val 1188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Consumer Retail</a:t>
          </a:r>
        </a:p>
      </dsp:txBody>
      <dsp:txXfrm>
        <a:off x="1443939" y="1951736"/>
        <a:ext cx="1016000" cy="857504"/>
      </dsp:txXfrm>
    </dsp:sp>
    <dsp:sp modelId="{38193A89-C7C4-47CD-8CF5-E6B18CF6E856}">
      <dsp:nvSpPr>
        <dsp:cNvPr id="0" name=""/>
        <dsp:cNvSpPr/>
      </dsp:nvSpPr>
      <dsp:spPr>
        <a:xfrm>
          <a:off x="1281379" y="407415"/>
          <a:ext cx="3413760" cy="3413760"/>
        </a:xfrm>
        <a:prstGeom prst="pie">
          <a:avLst>
            <a:gd name="adj1" fmla="val 1188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Recreational Vehicles</a:t>
          </a:r>
        </a:p>
      </dsp:txBody>
      <dsp:txXfrm>
        <a:off x="1779219" y="927607"/>
        <a:ext cx="1158240" cy="79248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DDFF0A-0269-324D-83A5-1FE9F501B5E3}" type="datetimeFigureOut">
              <a:rPr lang="en-US" smtClean="0"/>
              <a:t>1/3/19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12AE1B-76E6-1346-B340-0AC1AEA50204}" type="slidenum">
              <a:rPr lang="en-US" smtClean="0"/>
              <a:t>‹#›</a:t>
            </a:fld>
            <a:endParaRPr lang="en-US"/>
          </a:p>
        </p:txBody>
      </p:sp>
    </p:spTree>
    <p:extLst>
      <p:ext uri="{BB962C8B-B14F-4D97-AF65-F5344CB8AC3E}">
        <p14:creationId xmlns:p14="http://schemas.microsoft.com/office/powerpoint/2010/main" val="1447165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57748F-9F37-D14A-96F2-E42542D4C2A0}" type="datetimeFigureOut">
              <a:rPr lang="en-US" smtClean="0"/>
              <a:t>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8B582D-AE32-7E43-B5E2-ACDBA7F9ED4B}" type="slidenum">
              <a:rPr lang="en-US" smtClean="0"/>
              <a:t>‹#›</a:t>
            </a:fld>
            <a:endParaRPr lang="en-US"/>
          </a:p>
        </p:txBody>
      </p:sp>
    </p:spTree>
    <p:extLst>
      <p:ext uri="{BB962C8B-B14F-4D97-AF65-F5344CB8AC3E}">
        <p14:creationId xmlns:p14="http://schemas.microsoft.com/office/powerpoint/2010/main" val="33815483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B582D-AE32-7E43-B5E2-ACDBA7F9ED4B}" type="slidenum">
              <a:rPr lang="en-US" smtClean="0"/>
              <a:t>2</a:t>
            </a:fld>
            <a:endParaRPr lang="en-US"/>
          </a:p>
        </p:txBody>
      </p:sp>
    </p:spTree>
    <p:extLst>
      <p:ext uri="{BB962C8B-B14F-4D97-AF65-F5344CB8AC3E}">
        <p14:creationId xmlns:p14="http://schemas.microsoft.com/office/powerpoint/2010/main" val="413334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Italics</a:t>
            </a:r>
          </a:p>
        </p:txBody>
      </p:sp>
      <p:sp>
        <p:nvSpPr>
          <p:cNvPr id="4" name="Slide Number Placeholder 3"/>
          <p:cNvSpPr>
            <a:spLocks noGrp="1"/>
          </p:cNvSpPr>
          <p:nvPr>
            <p:ph type="sldNum" sz="quarter" idx="10"/>
          </p:nvPr>
        </p:nvSpPr>
        <p:spPr/>
        <p:txBody>
          <a:bodyPr/>
          <a:lstStyle/>
          <a:p>
            <a:fld id="{7C8B582D-AE32-7E43-B5E2-ACDBA7F9ED4B}" type="slidenum">
              <a:rPr lang="en-US" smtClean="0"/>
              <a:t>4</a:t>
            </a:fld>
            <a:endParaRPr lang="en-US"/>
          </a:p>
        </p:txBody>
      </p:sp>
    </p:spTree>
    <p:extLst>
      <p:ext uri="{BB962C8B-B14F-4D97-AF65-F5344CB8AC3E}">
        <p14:creationId xmlns:p14="http://schemas.microsoft.com/office/powerpoint/2010/main" val="375569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F7F7F"/>
                </a:solidFill>
              </a:rPr>
              <a:t>Five quadrants or divisions, with sub sectors</a:t>
            </a:r>
          </a:p>
          <a:p>
            <a:r>
              <a:rPr lang="en-US" dirty="0">
                <a:solidFill>
                  <a:srgbClr val="7F7F7F"/>
                </a:solidFill>
              </a:rPr>
              <a:t>Emphasis will be on Apt and Condo Sales one sale may place thousands of unit for an entire complex or management company.</a:t>
            </a:r>
          </a:p>
          <a:p>
            <a:r>
              <a:rPr lang="en-US" dirty="0">
                <a:solidFill>
                  <a:srgbClr val="7F7F7F"/>
                </a:solidFill>
              </a:rPr>
              <a:t>Fire Fighters, Fire Marshals, Local, State, and Federal Governments</a:t>
            </a:r>
          </a:p>
          <a:p>
            <a:r>
              <a:rPr lang="en-US" dirty="0">
                <a:solidFill>
                  <a:srgbClr val="7F7F7F"/>
                </a:solidFill>
              </a:rPr>
              <a:t>Insurance companies and their agents</a:t>
            </a:r>
          </a:p>
          <a:p>
            <a:r>
              <a:rPr lang="en-US" dirty="0">
                <a:solidFill>
                  <a:srgbClr val="7F7F7F"/>
                </a:solidFill>
              </a:rPr>
              <a:t>Consumer Retail through the big box stores and internet sales</a:t>
            </a:r>
          </a:p>
          <a:p>
            <a:r>
              <a:rPr lang="en-US" dirty="0">
                <a:solidFill>
                  <a:srgbClr val="7F7F7F"/>
                </a:solidFill>
              </a:rPr>
              <a:t>Recreational vehicles and Marine applications</a:t>
            </a:r>
          </a:p>
          <a:p>
            <a:endParaRPr lang="en-US" dirty="0"/>
          </a:p>
        </p:txBody>
      </p:sp>
      <p:sp>
        <p:nvSpPr>
          <p:cNvPr id="4" name="Slide Number Placeholder 3"/>
          <p:cNvSpPr>
            <a:spLocks noGrp="1"/>
          </p:cNvSpPr>
          <p:nvPr>
            <p:ph type="sldNum" sz="quarter" idx="10"/>
          </p:nvPr>
        </p:nvSpPr>
        <p:spPr/>
        <p:txBody>
          <a:bodyPr/>
          <a:lstStyle/>
          <a:p>
            <a:fld id="{7C8B582D-AE32-7E43-B5E2-ACDBA7F9ED4B}" type="slidenum">
              <a:rPr lang="en-US" smtClean="0"/>
              <a:t>14</a:t>
            </a:fld>
            <a:endParaRPr lang="en-US"/>
          </a:p>
        </p:txBody>
      </p:sp>
    </p:spTree>
    <p:extLst>
      <p:ext uri="{BB962C8B-B14F-4D97-AF65-F5344CB8AC3E}">
        <p14:creationId xmlns:p14="http://schemas.microsoft.com/office/powerpoint/2010/main" val="15979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60E94-6C07-8541-856A-A79076CBB60A}" type="datetime4">
              <a:rPr lang="en-US" smtClean="0"/>
              <a:t>January 3,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1F460-3683-1B49-9265-FAC9D797AE01}" type="datetime4">
              <a:rPr lang="en-US" smtClean="0"/>
              <a:t>January 3,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09BCF-B7F3-804C-97E3-25B869942193}" type="datetime4">
              <a:rPr lang="en-US" smtClean="0"/>
              <a:t>January 3,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46E6F-D623-0340-8712-B2777180B0B4}" type="datetime4">
              <a:rPr lang="en-US" smtClean="0"/>
              <a:t>January 3,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1F85DE2-BEA8-4A4C-8F1E-739E5BD759BF}" type="datetime4">
              <a:rPr lang="en-US" smtClean="0"/>
              <a:t>January 3, 2019</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901ACD-4682-E545-BC79-7FC117B8C511}" type="datetime4">
              <a:rPr lang="en-US" smtClean="0"/>
              <a:t>January 3,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26C890-8319-2F47-A925-931BA42C3F4E}" type="datetime4">
              <a:rPr lang="en-US" smtClean="0"/>
              <a:t>January 3,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422C43-B44D-EC4C-8F86-B610F92F2F76}" type="datetime4">
              <a:rPr lang="en-US" smtClean="0"/>
              <a:t>January 3,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22254-9487-154E-9055-8E3D4CD9521C}" type="datetime4">
              <a:rPr lang="en-US" smtClean="0"/>
              <a:t>January 3,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9C81B5-17C4-7A43-8BF8-687AD494D7E4}" type="datetime4">
              <a:rPr lang="en-US" smtClean="0"/>
              <a:t>January 3,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032A6-5C05-5848-9A0F-9FA51D59F85E}" type="datetime4">
              <a:rPr lang="en-US" smtClean="0"/>
              <a:t>January 3,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EE839B2C-5E58-6348-84B1-2D4609A10D2D}" type="datetime4">
              <a:rPr lang="en-US" smtClean="0"/>
              <a:t>January 3, 2019</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4421" y="5997064"/>
            <a:ext cx="8141368" cy="437147"/>
          </a:xfrm>
        </p:spPr>
        <p:txBody>
          <a:bodyPr/>
          <a:lstStyle/>
          <a:p>
            <a:r>
              <a:rPr lang="en-US" sz="1400" dirty="0"/>
              <a:t>Firebot A Device that will Eliminate Half Of All Home Fires</a:t>
            </a:r>
          </a:p>
          <a:p>
            <a:endParaRPr lang="en-US" dirty="0"/>
          </a:p>
        </p:txBody>
      </p:sp>
      <p:sp>
        <p:nvSpPr>
          <p:cNvPr id="9" name="Subtitle 2"/>
          <p:cNvSpPr txBox="1">
            <a:spLocks/>
          </p:cNvSpPr>
          <p:nvPr/>
        </p:nvSpPr>
        <p:spPr>
          <a:xfrm>
            <a:off x="413247" y="3691381"/>
            <a:ext cx="7553264" cy="7907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2">
              <a:lnSpc>
                <a:spcPct val="70000"/>
              </a:lnSpc>
            </a:pPr>
            <a:r>
              <a:rPr lang="en-US" dirty="0"/>
              <a:t>Detect       Alert      Extinguish </a:t>
            </a:r>
          </a:p>
          <a:p>
            <a:pPr lvl="2">
              <a:lnSpc>
                <a:spcPct val="70000"/>
              </a:lnSpc>
            </a:pPr>
            <a:r>
              <a:rPr lang="en-US" dirty="0"/>
              <a:t>The New Way To Control Unwanted Fires</a:t>
            </a:r>
          </a:p>
        </p:txBody>
      </p:sp>
      <p:sp>
        <p:nvSpPr>
          <p:cNvPr id="10" name="Title 1"/>
          <p:cNvSpPr txBox="1">
            <a:spLocks/>
          </p:cNvSpPr>
          <p:nvPr/>
        </p:nvSpPr>
        <p:spPr>
          <a:xfrm>
            <a:off x="741341" y="4483797"/>
            <a:ext cx="365687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latin typeface="+mn-lt"/>
              </a:rPr>
              <a:t>Mark Baldino</a:t>
            </a:r>
            <a:br>
              <a:rPr lang="en-US" sz="1800" dirty="0">
                <a:latin typeface="+mn-lt"/>
              </a:rPr>
            </a:br>
            <a:r>
              <a:rPr lang="en-US" sz="1600" dirty="0">
                <a:solidFill>
                  <a:srgbClr val="0000FF"/>
                </a:solidFill>
                <a:latin typeface="+mn-lt"/>
              </a:rPr>
              <a:t>mark@firebotsuppression.com</a:t>
            </a:r>
            <a:br>
              <a:rPr lang="en-US" sz="1800" dirty="0">
                <a:solidFill>
                  <a:srgbClr val="0000FF"/>
                </a:solidFill>
                <a:latin typeface="+mn-lt"/>
              </a:rPr>
            </a:br>
            <a:r>
              <a:rPr lang="en-US" sz="1800" dirty="0">
                <a:latin typeface="+mn-lt"/>
              </a:rPr>
              <a:t>703-906-3154</a:t>
            </a:r>
          </a:p>
        </p:txBody>
      </p:sp>
      <p:sp>
        <p:nvSpPr>
          <p:cNvPr id="12" name="TextBox 11"/>
          <p:cNvSpPr txBox="1"/>
          <p:nvPr/>
        </p:nvSpPr>
        <p:spPr>
          <a:xfrm>
            <a:off x="4818515" y="4598012"/>
            <a:ext cx="3147996" cy="892552"/>
          </a:xfrm>
          <a:prstGeom prst="rect">
            <a:avLst/>
          </a:prstGeom>
          <a:noFill/>
        </p:spPr>
        <p:txBody>
          <a:bodyPr wrap="square" rtlCol="0">
            <a:spAutoFit/>
          </a:bodyPr>
          <a:lstStyle/>
          <a:p>
            <a:pPr algn="ctr"/>
            <a:r>
              <a:rPr lang="en-US" dirty="0"/>
              <a:t>Pat Riordan</a:t>
            </a:r>
          </a:p>
          <a:p>
            <a:pPr algn="ctr"/>
            <a:r>
              <a:rPr lang="en-US" sz="1600" dirty="0">
                <a:solidFill>
                  <a:srgbClr val="3366FF"/>
                </a:solidFill>
              </a:rPr>
              <a:t>pat@firebotsuppression.com</a:t>
            </a:r>
          </a:p>
          <a:p>
            <a:pPr algn="ctr"/>
            <a:r>
              <a:rPr lang="en-US" dirty="0"/>
              <a:t>443-623-6160</a:t>
            </a:r>
          </a:p>
        </p:txBody>
      </p:sp>
      <p:cxnSp>
        <p:nvCxnSpPr>
          <p:cNvPr id="15" name="Straight Connector 14"/>
          <p:cNvCxnSpPr/>
          <p:nvPr/>
        </p:nvCxnSpPr>
        <p:spPr>
          <a:xfrm>
            <a:off x="240632" y="6363363"/>
            <a:ext cx="8475579"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Slide Number Placeholder 22"/>
          <p:cNvSpPr>
            <a:spLocks noGrp="1"/>
          </p:cNvSpPr>
          <p:nvPr>
            <p:ph type="sldNum" sz="quarter" idx="12"/>
          </p:nvPr>
        </p:nvSpPr>
        <p:spPr/>
        <p:txBody>
          <a:bodyPr/>
          <a:lstStyle/>
          <a:p>
            <a:fld id="{F38DF745-7D3F-47F4-83A3-874385CFAA69}" type="slidenum">
              <a:rPr lang="en-US" smtClean="0"/>
              <a:pPr/>
              <a:t>1</a:t>
            </a:fld>
            <a:endParaRPr lang="en-US" dirty="0"/>
          </a:p>
        </p:txBody>
      </p:sp>
      <p:pic>
        <p:nvPicPr>
          <p:cNvPr id="2" name="Picture 1"/>
          <p:cNvPicPr>
            <a:picLocks noChangeAspect="1"/>
          </p:cNvPicPr>
          <p:nvPr/>
        </p:nvPicPr>
        <p:blipFill>
          <a:blip r:embed="rId2"/>
          <a:stretch>
            <a:fillRect/>
          </a:stretch>
        </p:blipFill>
        <p:spPr>
          <a:xfrm>
            <a:off x="1744766" y="179592"/>
            <a:ext cx="6196495" cy="3518996"/>
          </a:xfrm>
          <a:prstGeom prst="rect">
            <a:avLst/>
          </a:prstGeom>
        </p:spPr>
      </p:pic>
    </p:spTree>
    <p:extLst>
      <p:ext uri="{BB962C8B-B14F-4D97-AF65-F5344CB8AC3E}">
        <p14:creationId xmlns:p14="http://schemas.microsoft.com/office/powerpoint/2010/main" val="249381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27" y="409111"/>
            <a:ext cx="6213975" cy="1591734"/>
          </a:xfrm>
        </p:spPr>
        <p:txBody>
          <a:bodyPr>
            <a:noAutofit/>
          </a:bodyPr>
          <a:lstStyle/>
          <a:p>
            <a:r>
              <a:rPr lang="en-US" sz="2800" dirty="0"/>
              <a:t>Alarm Companies Will Help With Additional Sales</a:t>
            </a:r>
            <a:br>
              <a:rPr lang="en-US" sz="2800" dirty="0"/>
            </a:br>
            <a:endParaRPr lang="en-US" sz="2800" dirty="0"/>
          </a:p>
        </p:txBody>
      </p:sp>
      <p:sp>
        <p:nvSpPr>
          <p:cNvPr id="3" name="Content Placeholder 2"/>
          <p:cNvSpPr>
            <a:spLocks noGrp="1"/>
          </p:cNvSpPr>
          <p:nvPr>
            <p:ph idx="1"/>
          </p:nvPr>
        </p:nvSpPr>
        <p:spPr>
          <a:xfrm>
            <a:off x="457199" y="1667285"/>
            <a:ext cx="7620000" cy="2654830"/>
          </a:xfrm>
        </p:spPr>
        <p:txBody>
          <a:bodyPr>
            <a:normAutofit lnSpcReduction="10000"/>
          </a:bodyPr>
          <a:lstStyle/>
          <a:p>
            <a:r>
              <a:rPr lang="en-US" dirty="0">
                <a:solidFill>
                  <a:srgbClr val="7F7F7F"/>
                </a:solidFill>
              </a:rPr>
              <a:t>FireBot’s Z-Wave communications is easily programmed into existing alarm control panels. FireBot an extra device to sell and installed is a great device for added revenue to be included with every system sold. Good for the 13 billion dollar alarm industry. </a:t>
            </a:r>
          </a:p>
          <a:p>
            <a:r>
              <a:rPr lang="en-US" dirty="0">
                <a:solidFill>
                  <a:srgbClr val="7F7F7F"/>
                </a:solidFill>
              </a:rPr>
              <a:t>Let’s be conservative 1 sold each month by 5000 salespeople equals 60,000 per year or a 7 million in gross profit a year just for FireBot.  </a:t>
            </a:r>
          </a:p>
          <a:p>
            <a:endParaRPr lang="en-US" dirty="0">
              <a:solidFill>
                <a:srgbClr val="7F7F7F"/>
              </a:solidFill>
            </a:endParaRPr>
          </a:p>
        </p:txBody>
      </p:sp>
      <p:pic>
        <p:nvPicPr>
          <p:cNvPr id="5" name="Picture 4"/>
          <p:cNvPicPr>
            <a:picLocks noChangeAspect="1"/>
          </p:cNvPicPr>
          <p:nvPr/>
        </p:nvPicPr>
        <p:blipFill>
          <a:blip r:embed="rId2"/>
          <a:stretch>
            <a:fillRect/>
          </a:stretch>
        </p:blipFill>
        <p:spPr>
          <a:xfrm>
            <a:off x="5548922" y="4647821"/>
            <a:ext cx="2528277" cy="1845738"/>
          </a:xfrm>
          <a:prstGeom prst="rect">
            <a:avLst/>
          </a:prstGeom>
        </p:spPr>
      </p:pic>
      <p:pic>
        <p:nvPicPr>
          <p:cNvPr id="7" name="Picture 6"/>
          <p:cNvPicPr>
            <a:picLocks noChangeAspect="1"/>
          </p:cNvPicPr>
          <p:nvPr/>
        </p:nvPicPr>
        <p:blipFill>
          <a:blip r:embed="rId3"/>
          <a:stretch>
            <a:fillRect/>
          </a:stretch>
        </p:blipFill>
        <p:spPr>
          <a:xfrm>
            <a:off x="457200" y="4655636"/>
            <a:ext cx="4122615" cy="1582589"/>
          </a:xfrm>
          <a:prstGeom prst="rect">
            <a:avLst/>
          </a:prstGeom>
        </p:spPr>
      </p:pic>
      <p:pic>
        <p:nvPicPr>
          <p:cNvPr id="6" name="Picture 5"/>
          <p:cNvPicPr>
            <a:picLocks noChangeAspect="1"/>
          </p:cNvPicPr>
          <p:nvPr/>
        </p:nvPicPr>
        <p:blipFill>
          <a:blip r:embed="rId4"/>
          <a:stretch>
            <a:fillRect/>
          </a:stretch>
        </p:blipFill>
        <p:spPr>
          <a:xfrm>
            <a:off x="3513015" y="5071159"/>
            <a:ext cx="2133600" cy="1422400"/>
          </a:xfrm>
          <a:prstGeom prst="rect">
            <a:avLst/>
          </a:prstGeom>
        </p:spPr>
      </p:pic>
      <p:sp>
        <p:nvSpPr>
          <p:cNvPr id="9" name="Slide Number Placeholder 8"/>
          <p:cNvSpPr>
            <a:spLocks noGrp="1"/>
          </p:cNvSpPr>
          <p:nvPr>
            <p:ph type="sldNum" sz="quarter" idx="12"/>
          </p:nvPr>
        </p:nvSpPr>
        <p:spPr/>
        <p:txBody>
          <a:bodyPr/>
          <a:lstStyle/>
          <a:p>
            <a:fld id="{F38DF745-7D3F-47F4-83A3-874385CFAA69}" type="slidenum">
              <a:rPr lang="en-US" smtClean="0"/>
              <a:pPr/>
              <a:t>10</a:t>
            </a:fld>
            <a:endParaRPr lang="en-US"/>
          </a:p>
        </p:txBody>
      </p:sp>
      <p:pic>
        <p:nvPicPr>
          <p:cNvPr id="10" name="Picture 9"/>
          <p:cNvPicPr>
            <a:picLocks noChangeAspect="1"/>
          </p:cNvPicPr>
          <p:nvPr/>
        </p:nvPicPr>
        <p:blipFill>
          <a:blip r:embed="rId5"/>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49457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54"/>
            <a:ext cx="5791200" cy="1166446"/>
          </a:xfrm>
        </p:spPr>
        <p:txBody>
          <a:bodyPr>
            <a:normAutofit fontScale="90000"/>
          </a:bodyPr>
          <a:lstStyle/>
          <a:p>
            <a:r>
              <a:rPr lang="en-US" dirty="0"/>
              <a:t>Range Hood Manufacturers</a:t>
            </a:r>
          </a:p>
        </p:txBody>
      </p:sp>
      <p:sp>
        <p:nvSpPr>
          <p:cNvPr id="3" name="Content Placeholder 2"/>
          <p:cNvSpPr>
            <a:spLocks noGrp="1"/>
          </p:cNvSpPr>
          <p:nvPr>
            <p:ph idx="1"/>
          </p:nvPr>
        </p:nvSpPr>
        <p:spPr>
          <a:xfrm>
            <a:off x="457200" y="2104292"/>
            <a:ext cx="7620000" cy="2770227"/>
          </a:xfrm>
        </p:spPr>
        <p:txBody>
          <a:bodyPr>
            <a:normAutofit fontScale="85000" lnSpcReduction="10000"/>
          </a:bodyPr>
          <a:lstStyle/>
          <a:p>
            <a:r>
              <a:rPr lang="en-US" dirty="0">
                <a:solidFill>
                  <a:srgbClr val="7F7F7F"/>
                </a:solidFill>
              </a:rPr>
              <a:t>Upon acceptance, Manufacturers will incorporate FireBot in their housings for their new range hood models. </a:t>
            </a:r>
          </a:p>
          <a:p>
            <a:r>
              <a:rPr lang="en-US" dirty="0">
                <a:solidFill>
                  <a:srgbClr val="7F7F7F"/>
                </a:solidFill>
              </a:rPr>
              <a:t>This will include range hoods for both electric and gas stovetops</a:t>
            </a:r>
          </a:p>
          <a:p>
            <a:r>
              <a:rPr lang="en-US" dirty="0">
                <a:solidFill>
                  <a:srgbClr val="7F7F7F"/>
                </a:solidFill>
              </a:rPr>
              <a:t>Microwaves which double as range hoods can easily have FireBot built into the vent system. Both to prevent stovetop fires and add additional revenue per unit sold. </a:t>
            </a:r>
          </a:p>
          <a:p>
            <a:r>
              <a:rPr lang="en-US" dirty="0">
                <a:solidFill>
                  <a:srgbClr val="7F7F7F"/>
                </a:solidFill>
              </a:rPr>
              <a:t>FireBot versions will also be designed to work with wall and counter exhaust  fans to cover any configuration possible, which one may encounter for stovetops.</a:t>
            </a:r>
          </a:p>
          <a:p>
            <a:endParaRPr lang="en-US" dirty="0">
              <a:solidFill>
                <a:srgbClr val="7F7F7F"/>
              </a:solidFill>
            </a:endParaRPr>
          </a:p>
        </p:txBody>
      </p:sp>
      <p:cxnSp>
        <p:nvCxnSpPr>
          <p:cNvPr id="5" name="Straight Connector 4"/>
          <p:cNvCxnSpPr/>
          <p:nvPr/>
        </p:nvCxnSpPr>
        <p:spPr>
          <a:xfrm>
            <a:off x="457200" y="5391901"/>
            <a:ext cx="749269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F38DF745-7D3F-47F4-83A3-874385CFAA69}" type="slidenum">
              <a:rPr lang="en-US" smtClean="0"/>
              <a:pPr/>
              <a:t>11</a:t>
            </a:fld>
            <a:endParaRPr lang="en-US"/>
          </a:p>
        </p:txBody>
      </p:sp>
      <p:pic>
        <p:nvPicPr>
          <p:cNvPr id="8" name="Picture 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53427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71758"/>
            <a:ext cx="6825109" cy="1371600"/>
          </a:xfrm>
        </p:spPr>
        <p:txBody>
          <a:bodyPr>
            <a:normAutofit fontScale="90000"/>
          </a:bodyPr>
          <a:lstStyle/>
          <a:p>
            <a:br>
              <a:rPr lang="en-US" dirty="0"/>
            </a:br>
            <a:r>
              <a:rPr lang="en-US" dirty="0">
                <a:solidFill>
                  <a:srgbClr val="FF0000"/>
                </a:solidFill>
              </a:rPr>
              <a:t>Boats, RV, Mobile Homes, Military Housing, Federal Gov’t, Aviation</a:t>
            </a:r>
          </a:p>
        </p:txBody>
      </p:sp>
      <p:sp>
        <p:nvSpPr>
          <p:cNvPr id="3" name="Content Placeholder 2"/>
          <p:cNvSpPr>
            <a:spLocks noGrp="1"/>
          </p:cNvSpPr>
          <p:nvPr>
            <p:ph idx="1"/>
          </p:nvPr>
        </p:nvSpPr>
        <p:spPr>
          <a:xfrm>
            <a:off x="457200" y="2210118"/>
            <a:ext cx="7620000" cy="3361267"/>
          </a:xfrm>
        </p:spPr>
        <p:txBody>
          <a:bodyPr/>
          <a:lstStyle/>
          <a:p>
            <a:r>
              <a:rPr lang="en-US" dirty="0">
                <a:solidFill>
                  <a:srgbClr val="7F7F7F"/>
                </a:solidFill>
              </a:rPr>
              <a:t>Fires can break out anywhere, marine fires can be extra terrifying, RV’s have the same concerns many times without constant power, so our battery operated FireBot is perfect. </a:t>
            </a:r>
          </a:p>
          <a:p>
            <a:r>
              <a:rPr lang="en-US" dirty="0">
                <a:solidFill>
                  <a:srgbClr val="7F7F7F"/>
                </a:solidFill>
              </a:rPr>
              <a:t>Military operations in the field need spot fire protection. Base housing is sometimes primitive and dated. Firebot would add a layer of security they currently do not have.</a:t>
            </a:r>
          </a:p>
          <a:p>
            <a:endParaRPr lang="en-US" dirty="0">
              <a:solidFill>
                <a:srgbClr val="7F7F7F"/>
              </a:solidFill>
            </a:endParaRPr>
          </a:p>
        </p:txBody>
      </p:sp>
      <p:cxnSp>
        <p:nvCxnSpPr>
          <p:cNvPr id="5" name="Straight Connector 4"/>
          <p:cNvCxnSpPr/>
          <p:nvPr/>
        </p:nvCxnSpPr>
        <p:spPr>
          <a:xfrm>
            <a:off x="457200" y="4830575"/>
            <a:ext cx="740185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F38DF745-7D3F-47F4-83A3-874385CFAA69}" type="slidenum">
              <a:rPr lang="en-US" smtClean="0"/>
              <a:pPr/>
              <a:t>12</a:t>
            </a:fld>
            <a:endParaRPr lang="en-US"/>
          </a:p>
        </p:txBody>
      </p:sp>
      <p:pic>
        <p:nvPicPr>
          <p:cNvPr id="7" name="Picture 6"/>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172645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285"/>
            <a:ext cx="5791200" cy="837567"/>
          </a:xfrm>
        </p:spPr>
        <p:txBody>
          <a:bodyPr>
            <a:normAutofit fontScale="90000"/>
          </a:bodyPr>
          <a:lstStyle/>
          <a:p>
            <a:r>
              <a:rPr lang="en-US" dirty="0"/>
              <a:t>Home Automation Integration</a:t>
            </a:r>
          </a:p>
        </p:txBody>
      </p:sp>
      <p:sp>
        <p:nvSpPr>
          <p:cNvPr id="3" name="Content Placeholder 2"/>
          <p:cNvSpPr>
            <a:spLocks noGrp="1"/>
          </p:cNvSpPr>
          <p:nvPr>
            <p:ph idx="1"/>
          </p:nvPr>
        </p:nvSpPr>
        <p:spPr/>
        <p:txBody>
          <a:bodyPr/>
          <a:lstStyle/>
          <a:p>
            <a:r>
              <a:rPr lang="en-US" dirty="0">
                <a:solidFill>
                  <a:srgbClr val="7F7F7F"/>
                </a:solidFill>
              </a:rPr>
              <a:t>FireBot is a home automation compatible device. As home automation becomes commonplace in homes so will FireBot.</a:t>
            </a:r>
          </a:p>
          <a:p>
            <a:endParaRPr lang="en-US" dirty="0">
              <a:solidFill>
                <a:srgbClr val="7F7F7F"/>
              </a:solidFill>
            </a:endParaRPr>
          </a:p>
        </p:txBody>
      </p:sp>
      <p:sp>
        <p:nvSpPr>
          <p:cNvPr id="5" name="Rectangle 4"/>
          <p:cNvSpPr/>
          <p:nvPr/>
        </p:nvSpPr>
        <p:spPr>
          <a:xfrm>
            <a:off x="1189469" y="2582501"/>
            <a:ext cx="2608406"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FireBot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ight Arrow 5"/>
          <p:cNvSpPr/>
          <p:nvPr/>
        </p:nvSpPr>
        <p:spPr>
          <a:xfrm rot="20802963">
            <a:off x="4361921" y="3437805"/>
            <a:ext cx="949360" cy="38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TextBox 6"/>
          <p:cNvSpPr txBox="1"/>
          <p:nvPr/>
        </p:nvSpPr>
        <p:spPr>
          <a:xfrm>
            <a:off x="1128962" y="3630220"/>
            <a:ext cx="3245784" cy="646331"/>
          </a:xfrm>
          <a:prstGeom prst="rect">
            <a:avLst/>
          </a:prstGeom>
          <a:noFill/>
        </p:spPr>
        <p:txBody>
          <a:bodyPr wrap="square" rtlCol="0">
            <a:spAutoFit/>
          </a:bodyPr>
          <a:lstStyle/>
          <a:p>
            <a:pPr algn="ctr"/>
            <a:r>
              <a:rPr lang="en-US" dirty="0"/>
              <a:t>Stove Power Shunt Switches</a:t>
            </a:r>
          </a:p>
          <a:p>
            <a:pPr algn="ctr"/>
            <a:r>
              <a:rPr lang="en-US" dirty="0"/>
              <a:t>Electric - Gas</a:t>
            </a:r>
          </a:p>
        </p:txBody>
      </p:sp>
      <p:sp>
        <p:nvSpPr>
          <p:cNvPr id="8" name="TextBox 7"/>
          <p:cNvSpPr txBox="1"/>
          <p:nvPr/>
        </p:nvSpPr>
        <p:spPr>
          <a:xfrm>
            <a:off x="5850107" y="3082507"/>
            <a:ext cx="1680623" cy="646331"/>
          </a:xfrm>
          <a:prstGeom prst="rect">
            <a:avLst/>
          </a:prstGeom>
          <a:noFill/>
        </p:spPr>
        <p:txBody>
          <a:bodyPr wrap="square" rtlCol="0">
            <a:spAutoFit/>
          </a:bodyPr>
          <a:lstStyle/>
          <a:p>
            <a:r>
              <a:rPr lang="en-US" dirty="0"/>
              <a:t>Home alarm Panels</a:t>
            </a:r>
          </a:p>
        </p:txBody>
      </p:sp>
      <p:sp>
        <p:nvSpPr>
          <p:cNvPr id="9" name="TextBox 8"/>
          <p:cNvSpPr txBox="1"/>
          <p:nvPr/>
        </p:nvSpPr>
        <p:spPr>
          <a:xfrm>
            <a:off x="4494695" y="4246616"/>
            <a:ext cx="1398381" cy="646331"/>
          </a:xfrm>
          <a:prstGeom prst="rect">
            <a:avLst/>
          </a:prstGeom>
          <a:noFill/>
        </p:spPr>
        <p:txBody>
          <a:bodyPr wrap="square" rtlCol="0">
            <a:spAutoFit/>
          </a:bodyPr>
          <a:lstStyle/>
          <a:p>
            <a:r>
              <a:rPr lang="en-US" dirty="0"/>
              <a:t>Cell phone alerts</a:t>
            </a:r>
          </a:p>
        </p:txBody>
      </p:sp>
      <p:sp>
        <p:nvSpPr>
          <p:cNvPr id="10" name="TextBox 9"/>
          <p:cNvSpPr txBox="1"/>
          <p:nvPr/>
        </p:nvSpPr>
        <p:spPr>
          <a:xfrm>
            <a:off x="457201" y="4933692"/>
            <a:ext cx="4943886" cy="646331"/>
          </a:xfrm>
          <a:prstGeom prst="rect">
            <a:avLst/>
          </a:prstGeom>
          <a:noFill/>
        </p:spPr>
        <p:txBody>
          <a:bodyPr wrap="square" rtlCol="0">
            <a:spAutoFit/>
          </a:bodyPr>
          <a:lstStyle/>
          <a:p>
            <a:r>
              <a:rPr lang="en-US" dirty="0"/>
              <a:t>Low battery, activation alarm, 5 year maintenance alerts</a:t>
            </a:r>
          </a:p>
        </p:txBody>
      </p:sp>
      <p:sp>
        <p:nvSpPr>
          <p:cNvPr id="11" name="TextBox 10"/>
          <p:cNvSpPr txBox="1"/>
          <p:nvPr/>
        </p:nvSpPr>
        <p:spPr>
          <a:xfrm>
            <a:off x="6542883" y="4605124"/>
            <a:ext cx="1534317" cy="923330"/>
          </a:xfrm>
          <a:prstGeom prst="rect">
            <a:avLst/>
          </a:prstGeom>
          <a:noFill/>
        </p:spPr>
        <p:txBody>
          <a:bodyPr wrap="square" rtlCol="0">
            <a:spAutoFit/>
          </a:bodyPr>
          <a:lstStyle/>
          <a:p>
            <a:r>
              <a:rPr lang="en-US" dirty="0"/>
              <a:t>Central Station Monitoring</a:t>
            </a:r>
          </a:p>
        </p:txBody>
      </p:sp>
      <p:sp>
        <p:nvSpPr>
          <p:cNvPr id="12" name="Right Arrow 11"/>
          <p:cNvSpPr/>
          <p:nvPr/>
        </p:nvSpPr>
        <p:spPr>
          <a:xfrm rot="18665449">
            <a:off x="777731" y="4356198"/>
            <a:ext cx="949360" cy="38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Right Arrow 13"/>
          <p:cNvSpPr/>
          <p:nvPr/>
        </p:nvSpPr>
        <p:spPr>
          <a:xfrm rot="5400000">
            <a:off x="6474074" y="3911799"/>
            <a:ext cx="949360" cy="38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5" name="Right Arrow 14"/>
          <p:cNvSpPr/>
          <p:nvPr/>
        </p:nvSpPr>
        <p:spPr>
          <a:xfrm rot="11447420">
            <a:off x="5225398" y="4834492"/>
            <a:ext cx="949360" cy="38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6" name="Right Arrow 15"/>
          <p:cNvSpPr/>
          <p:nvPr/>
        </p:nvSpPr>
        <p:spPr>
          <a:xfrm rot="10115576">
            <a:off x="3840409" y="5207758"/>
            <a:ext cx="949360" cy="384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cxnSp>
        <p:nvCxnSpPr>
          <p:cNvPr id="17" name="Straight Connector 16"/>
          <p:cNvCxnSpPr/>
          <p:nvPr/>
        </p:nvCxnSpPr>
        <p:spPr>
          <a:xfrm>
            <a:off x="776941" y="6126163"/>
            <a:ext cx="7082118"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Slide Number Placeholder 18"/>
          <p:cNvSpPr>
            <a:spLocks noGrp="1"/>
          </p:cNvSpPr>
          <p:nvPr>
            <p:ph type="sldNum" sz="quarter" idx="12"/>
          </p:nvPr>
        </p:nvSpPr>
        <p:spPr/>
        <p:txBody>
          <a:bodyPr/>
          <a:lstStyle/>
          <a:p>
            <a:fld id="{F38DF745-7D3F-47F4-83A3-874385CFAA69}" type="slidenum">
              <a:rPr lang="en-US" smtClean="0"/>
              <a:pPr/>
              <a:t>13</a:t>
            </a:fld>
            <a:endParaRPr lang="en-US"/>
          </a:p>
        </p:txBody>
      </p:sp>
      <p:pic>
        <p:nvPicPr>
          <p:cNvPr id="18" name="Picture 1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40040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Plan</a:t>
            </a:r>
            <a:br>
              <a:rPr lang="en-US" dirty="0"/>
            </a:br>
            <a:endParaRPr lang="en-US" dirty="0"/>
          </a:p>
        </p:txBody>
      </p:sp>
      <p:sp>
        <p:nvSpPr>
          <p:cNvPr id="3" name="Content Placeholder 2"/>
          <p:cNvSpPr>
            <a:spLocks noGrp="1"/>
          </p:cNvSpPr>
          <p:nvPr>
            <p:ph idx="1"/>
          </p:nvPr>
        </p:nvSpPr>
        <p:spPr>
          <a:xfrm>
            <a:off x="457200" y="1304365"/>
            <a:ext cx="7620000" cy="4373563"/>
          </a:xfrm>
        </p:spPr>
        <p:txBody>
          <a:bodyPr>
            <a:normAutofit/>
          </a:bodyPr>
          <a:lstStyle/>
          <a:p>
            <a:r>
              <a:rPr lang="en-US" dirty="0">
                <a:solidFill>
                  <a:srgbClr val="7F7F7F"/>
                </a:solidFill>
              </a:rPr>
              <a:t>Our Marketing Plan will include a multi-prong approach.</a:t>
            </a:r>
          </a:p>
          <a:p>
            <a:r>
              <a:rPr lang="en-US" dirty="0">
                <a:solidFill>
                  <a:srgbClr val="7F7F7F"/>
                </a:solidFill>
              </a:rPr>
              <a:t>A simple but effective plan covering all major sales influencers and market areas.</a:t>
            </a:r>
          </a:p>
          <a:p>
            <a:r>
              <a:rPr lang="en-US" dirty="0">
                <a:solidFill>
                  <a:srgbClr val="7F7F7F"/>
                </a:solidFill>
              </a:rPr>
              <a:t>Five quadrants or divisions, with sub sectors</a:t>
            </a:r>
          </a:p>
        </p:txBody>
      </p:sp>
      <p:cxnSp>
        <p:nvCxnSpPr>
          <p:cNvPr id="6" name="Straight Connector 5"/>
          <p:cNvCxnSpPr/>
          <p:nvPr/>
        </p:nvCxnSpPr>
        <p:spPr>
          <a:xfrm>
            <a:off x="551655" y="6602818"/>
            <a:ext cx="7307404"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F38DF745-7D3F-47F4-83A3-874385CFAA69}" type="slidenum">
              <a:rPr lang="en-US" smtClean="0"/>
              <a:pPr/>
              <a:t>14</a:t>
            </a:fld>
            <a:endParaRPr lang="en-US"/>
          </a:p>
        </p:txBody>
      </p:sp>
      <p:graphicFrame>
        <p:nvGraphicFramePr>
          <p:cNvPr id="5" name="Diagram 4">
            <a:extLst>
              <a:ext uri="{FF2B5EF4-FFF2-40B4-BE49-F238E27FC236}">
                <a16:creationId xmlns:a16="http://schemas.microsoft.com/office/drawing/2014/main" id="{EB10145B-8116-438C-BA92-24FA4E2CBDB8}"/>
              </a:ext>
            </a:extLst>
          </p:cNvPr>
          <p:cNvGraphicFramePr/>
          <p:nvPr>
            <p:extLst>
              <p:ext uri="{D42A27DB-BD31-4B8C-83A1-F6EECF244321}">
                <p14:modId xmlns:p14="http://schemas.microsoft.com/office/powerpoint/2010/main" val="792375469"/>
              </p:ext>
            </p:extLst>
          </p:nvPr>
        </p:nvGraphicFramePr>
        <p:xfrm>
          <a:off x="1157357" y="265435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369943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345" y="5015633"/>
            <a:ext cx="7496886" cy="1693249"/>
          </a:xfrm>
          <a:prstGeom prst="rect">
            <a:avLst/>
          </a:prstGeom>
        </p:spPr>
      </p:pic>
      <p:sp>
        <p:nvSpPr>
          <p:cNvPr id="2" name="Title 1"/>
          <p:cNvSpPr>
            <a:spLocks noGrp="1"/>
          </p:cNvSpPr>
          <p:nvPr>
            <p:ph type="title"/>
          </p:nvPr>
        </p:nvSpPr>
        <p:spPr>
          <a:xfrm>
            <a:off x="457200" y="448971"/>
            <a:ext cx="5791200" cy="995789"/>
          </a:xfrm>
        </p:spPr>
        <p:txBody>
          <a:bodyPr>
            <a:normAutofit fontScale="90000"/>
          </a:bodyPr>
          <a:lstStyle/>
          <a:p>
            <a:r>
              <a:rPr lang="en-US" dirty="0"/>
              <a:t>Reachable Sales Goals A Must</a:t>
            </a:r>
          </a:p>
        </p:txBody>
      </p:sp>
      <p:sp>
        <p:nvSpPr>
          <p:cNvPr id="3" name="Content Placeholder 2"/>
          <p:cNvSpPr>
            <a:spLocks noGrp="1"/>
          </p:cNvSpPr>
          <p:nvPr>
            <p:ph idx="1"/>
          </p:nvPr>
        </p:nvSpPr>
        <p:spPr>
          <a:xfrm>
            <a:off x="457200" y="1525382"/>
            <a:ext cx="7620000" cy="4373563"/>
          </a:xfrm>
        </p:spPr>
        <p:txBody>
          <a:bodyPr>
            <a:normAutofit/>
          </a:bodyPr>
          <a:lstStyle/>
          <a:p>
            <a:r>
              <a:rPr lang="en-US" sz="1800" dirty="0">
                <a:solidFill>
                  <a:srgbClr val="7F7F7F"/>
                </a:solidFill>
              </a:rPr>
              <a:t>A realistic sales goal is one that we can expect once Firebot is ready for market. </a:t>
            </a:r>
          </a:p>
          <a:p>
            <a:r>
              <a:rPr lang="en-US" sz="1800" dirty="0">
                <a:solidFill>
                  <a:srgbClr val="7F7F7F"/>
                </a:solidFill>
              </a:rPr>
              <a:t>Our goal sell 10,000 units first year. </a:t>
            </a:r>
          </a:p>
          <a:p>
            <a:r>
              <a:rPr lang="en-US" sz="1800" dirty="0">
                <a:solidFill>
                  <a:srgbClr val="7F7F7F"/>
                </a:solidFill>
              </a:rPr>
              <a:t>How? Start with 5000 Apt, Condo management companies. Our sales department will call, e-mail, visit, demo, and send information to each to tell them about the FireBot advantage.</a:t>
            </a:r>
          </a:p>
          <a:p>
            <a:r>
              <a:rPr lang="en-US" sz="1800" dirty="0">
                <a:solidFill>
                  <a:srgbClr val="7F7F7F"/>
                </a:solidFill>
              </a:rPr>
              <a:t>If 500 or 10% would buy 20 FireBots we have sold 10,000 units. Or if one buys 10,000 units. That is equals $1.65 million in sales or 1.2 million in gross profit. Not a Bad Start! We are at this point economically self sufficient. All the investors have an excellent chance to get their investment back with the first divided with more to come by owning equity in the company. </a:t>
            </a:r>
          </a:p>
        </p:txBody>
      </p:sp>
      <p:sp>
        <p:nvSpPr>
          <p:cNvPr id="8" name="Slide Number Placeholder 7"/>
          <p:cNvSpPr>
            <a:spLocks noGrp="1"/>
          </p:cNvSpPr>
          <p:nvPr>
            <p:ph type="sldNum" sz="quarter" idx="12"/>
          </p:nvPr>
        </p:nvSpPr>
        <p:spPr/>
        <p:txBody>
          <a:bodyPr/>
          <a:lstStyle/>
          <a:p>
            <a:fld id="{F38DF745-7D3F-47F4-83A3-874385CFAA69}" type="slidenum">
              <a:rPr lang="en-US" smtClean="0"/>
              <a:pPr/>
              <a:t>15</a:t>
            </a:fld>
            <a:endParaRPr lang="en-US"/>
          </a:p>
        </p:txBody>
      </p:sp>
      <p:pic>
        <p:nvPicPr>
          <p:cNvPr id="7" name="Picture 6"/>
          <p:cNvPicPr>
            <a:picLocks noChangeAspect="1"/>
          </p:cNvPicPr>
          <p:nvPr/>
        </p:nvPicPr>
        <p:blipFill>
          <a:blip r:embed="rId3"/>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164131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774"/>
            <a:ext cx="5791200" cy="1094472"/>
          </a:xfrm>
        </p:spPr>
        <p:txBody>
          <a:bodyPr>
            <a:normAutofit/>
          </a:bodyPr>
          <a:lstStyle/>
          <a:p>
            <a:r>
              <a:rPr lang="en-US" sz="2800" dirty="0"/>
              <a:t>Future Sales A Huge Market. A Huge Demand</a:t>
            </a:r>
          </a:p>
        </p:txBody>
      </p:sp>
      <p:sp>
        <p:nvSpPr>
          <p:cNvPr id="3" name="Content Placeholder 2"/>
          <p:cNvSpPr>
            <a:spLocks noGrp="1"/>
          </p:cNvSpPr>
          <p:nvPr>
            <p:ph idx="1"/>
          </p:nvPr>
        </p:nvSpPr>
        <p:spPr>
          <a:xfrm>
            <a:off x="457200" y="2263473"/>
            <a:ext cx="7920256" cy="2546908"/>
          </a:xfrm>
        </p:spPr>
        <p:txBody>
          <a:bodyPr>
            <a:normAutofit/>
          </a:bodyPr>
          <a:lstStyle/>
          <a:p>
            <a:r>
              <a:rPr lang="en-US" dirty="0">
                <a:solidFill>
                  <a:srgbClr val="7F7F7F"/>
                </a:solidFill>
              </a:rPr>
              <a:t>We won’t stop with just 10,000 units. Our potential market is 100 million kitchens just in the U.S alone, 30 million in multifamily apartments and condos. </a:t>
            </a:r>
          </a:p>
          <a:p>
            <a:r>
              <a:rPr lang="en-US" dirty="0">
                <a:solidFill>
                  <a:srgbClr val="7F7F7F"/>
                </a:solidFill>
              </a:rPr>
              <a:t>Sell 200,000 FireBots, that’s 24 million in gross profit.</a:t>
            </a:r>
          </a:p>
          <a:p>
            <a:r>
              <a:rPr lang="en-US" dirty="0">
                <a:solidFill>
                  <a:srgbClr val="7F7F7F"/>
                </a:solidFill>
              </a:rPr>
              <a:t>Sell 833,000 Firebots, that’s 100 million in gross profit. Valuation of the company, one that would make your minor investment very valuable.</a:t>
            </a:r>
          </a:p>
        </p:txBody>
      </p:sp>
      <p:cxnSp>
        <p:nvCxnSpPr>
          <p:cNvPr id="5" name="Straight Connector 4"/>
          <p:cNvCxnSpPr/>
          <p:nvPr/>
        </p:nvCxnSpPr>
        <p:spPr>
          <a:xfrm>
            <a:off x="776941" y="5561745"/>
            <a:ext cx="708211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F38DF745-7D3F-47F4-83A3-874385CFAA69}" type="slidenum">
              <a:rPr lang="en-US" smtClean="0"/>
              <a:pPr/>
              <a:t>16</a:t>
            </a:fld>
            <a:endParaRPr lang="en-US"/>
          </a:p>
        </p:txBody>
      </p:sp>
      <p:pic>
        <p:nvPicPr>
          <p:cNvPr id="8" name="Picture 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146790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024"/>
            <a:ext cx="6393584" cy="1062522"/>
          </a:xfrm>
        </p:spPr>
        <p:txBody>
          <a:bodyPr>
            <a:normAutofit/>
          </a:bodyPr>
          <a:lstStyle/>
          <a:p>
            <a:r>
              <a:rPr lang="en-US" sz="2800" dirty="0"/>
              <a:t>Some Logical thoughts in today’s illogical world</a:t>
            </a:r>
          </a:p>
        </p:txBody>
      </p:sp>
      <p:sp>
        <p:nvSpPr>
          <p:cNvPr id="5" name="TextBox 4"/>
          <p:cNvSpPr txBox="1"/>
          <p:nvPr/>
        </p:nvSpPr>
        <p:spPr>
          <a:xfrm>
            <a:off x="457200" y="1604473"/>
            <a:ext cx="8365067" cy="4031873"/>
          </a:xfrm>
          <a:prstGeom prst="rect">
            <a:avLst/>
          </a:prstGeom>
          <a:noFill/>
        </p:spPr>
        <p:txBody>
          <a:bodyPr wrap="square" rtlCol="0">
            <a:spAutoFit/>
          </a:bodyPr>
          <a:lstStyle/>
          <a:p>
            <a:pPr lvl="0"/>
            <a:r>
              <a:rPr lang="en-US" sz="1600" dirty="0">
                <a:solidFill>
                  <a:srgbClr val="7F7F7F"/>
                </a:solidFill>
              </a:rPr>
              <a:t>Residential fires caused by stovetop fires cause 1.1 billion dollars of damage a year, 480 deaths, 5,000 injuries. Countless displacements of families while repairs are being made. Deductibles and temporary housing cost millions of dollars more. </a:t>
            </a:r>
          </a:p>
          <a:p>
            <a:pPr lvl="0"/>
            <a:endParaRPr lang="en-US" sz="1600" dirty="0">
              <a:solidFill>
                <a:srgbClr val="7F7F7F"/>
              </a:solidFill>
            </a:endParaRPr>
          </a:p>
          <a:p>
            <a:pPr lvl="0"/>
            <a:r>
              <a:rPr lang="en-US" sz="1600" dirty="0">
                <a:solidFill>
                  <a:srgbClr val="7F7F7F"/>
                </a:solidFill>
              </a:rPr>
              <a:t>We already spend money to prevent and contain fires, using sprinkler systems, commercial range hood systems, smoke detectors, state of the art fire departments and all sorts of UL fire ratings for locks, doors and construction. Why not just stop the fire before it starts? Install FireBot and you have an instant device to not only warn but extinguish a fire.</a:t>
            </a:r>
          </a:p>
          <a:p>
            <a:pPr lvl="0"/>
            <a:endParaRPr lang="en-US" sz="1600" dirty="0">
              <a:solidFill>
                <a:srgbClr val="7F7F7F"/>
              </a:solidFill>
            </a:endParaRPr>
          </a:p>
          <a:p>
            <a:r>
              <a:rPr lang="en-US" sz="1600" dirty="0">
                <a:solidFill>
                  <a:srgbClr val="7F7F7F"/>
                </a:solidFill>
              </a:rPr>
              <a:t>We have all kinds of wonderful car safety devices, costing thousands per car and we of course are glad to pay. Why not add a $165 device to your stovetop so the country can save billions of dollars in damage, eliminate deaths, and injury due to stovetop fires.</a:t>
            </a:r>
          </a:p>
          <a:p>
            <a:r>
              <a:rPr lang="en-US" sz="1600" dirty="0">
                <a:solidFill>
                  <a:srgbClr val="7F7F7F"/>
                </a:solidFill>
              </a:rPr>
              <a:t> </a:t>
            </a:r>
          </a:p>
          <a:p>
            <a:r>
              <a:rPr lang="en-US" sz="1600" dirty="0">
                <a:solidFill>
                  <a:srgbClr val="7F7F7F"/>
                </a:solidFill>
              </a:rPr>
              <a:t>Another benefit, FireBot installed in all kitchens would cut residential fire department responses in half. City, County and City budgets would love FireBot savings on less dispatches. </a:t>
            </a:r>
          </a:p>
        </p:txBody>
      </p:sp>
      <p:sp>
        <p:nvSpPr>
          <p:cNvPr id="9" name="Slide Number Placeholder 8"/>
          <p:cNvSpPr>
            <a:spLocks noGrp="1"/>
          </p:cNvSpPr>
          <p:nvPr>
            <p:ph type="sldNum" sz="quarter" idx="12"/>
          </p:nvPr>
        </p:nvSpPr>
        <p:spPr/>
        <p:txBody>
          <a:bodyPr/>
          <a:lstStyle/>
          <a:p>
            <a:fld id="{F38DF745-7D3F-47F4-83A3-874385CFAA69}" type="slidenum">
              <a:rPr lang="en-US" smtClean="0"/>
              <a:pPr/>
              <a:t>17</a:t>
            </a:fld>
            <a:endParaRPr lang="en-US"/>
          </a:p>
        </p:txBody>
      </p:sp>
      <p:cxnSp>
        <p:nvCxnSpPr>
          <p:cNvPr id="7" name="Straight Connector 6"/>
          <p:cNvCxnSpPr/>
          <p:nvPr/>
        </p:nvCxnSpPr>
        <p:spPr>
          <a:xfrm>
            <a:off x="705605" y="6049184"/>
            <a:ext cx="7256087"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36871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43049"/>
            <a:ext cx="5791200" cy="1094472"/>
          </a:xfrm>
        </p:spPr>
        <p:txBody>
          <a:bodyPr>
            <a:normAutofit fontScale="90000"/>
          </a:bodyPr>
          <a:lstStyle/>
          <a:p>
            <a:r>
              <a:rPr lang="en-US" dirty="0"/>
              <a:t>Better than a chance To Be Successful</a:t>
            </a:r>
          </a:p>
        </p:txBody>
      </p:sp>
      <p:sp>
        <p:nvSpPr>
          <p:cNvPr id="3" name="Content Placeholder 2"/>
          <p:cNvSpPr>
            <a:spLocks noGrp="1"/>
          </p:cNvSpPr>
          <p:nvPr>
            <p:ph idx="1"/>
          </p:nvPr>
        </p:nvSpPr>
        <p:spPr>
          <a:xfrm>
            <a:off x="457199" y="1727405"/>
            <a:ext cx="7907427" cy="4147673"/>
          </a:xfrm>
        </p:spPr>
        <p:txBody>
          <a:bodyPr>
            <a:normAutofit fontScale="92500" lnSpcReduction="20000"/>
          </a:bodyPr>
          <a:lstStyle/>
          <a:p>
            <a:r>
              <a:rPr lang="en-US" dirty="0">
                <a:solidFill>
                  <a:srgbClr val="7F7F7F"/>
                </a:solidFill>
              </a:rPr>
              <a:t>There is not a product as strong as FireBot. Effective in it’s purpose to stop fires.</a:t>
            </a:r>
          </a:p>
          <a:p>
            <a:r>
              <a:rPr lang="en-US" dirty="0">
                <a:solidFill>
                  <a:srgbClr val="7F7F7F"/>
                </a:solidFill>
              </a:rPr>
              <a:t>FireBot is low cost affordable device to add to a stovetop, installs in a seconds to any range hood. It’s purpose to detect, warn and extinguish a fire. </a:t>
            </a:r>
          </a:p>
          <a:p>
            <a:r>
              <a:rPr lang="en-US" dirty="0">
                <a:solidFill>
                  <a:srgbClr val="7F7F7F"/>
                </a:solidFill>
              </a:rPr>
              <a:t>Saves lives, injury and billions of dollars in damage and claims. </a:t>
            </a:r>
          </a:p>
          <a:p>
            <a:r>
              <a:rPr lang="en-US" dirty="0">
                <a:solidFill>
                  <a:srgbClr val="7F7F7F"/>
                </a:solidFill>
              </a:rPr>
              <a:t>FireBot will have the advantage of a push/pull effect created by many entities recommending, and others purchasing to protect their property and occupants, further insuring sales.</a:t>
            </a:r>
          </a:p>
          <a:p>
            <a:r>
              <a:rPr lang="en-US" dirty="0">
                <a:solidFill>
                  <a:srgbClr val="7F7F7F"/>
                </a:solidFill>
              </a:rPr>
              <a:t>We have 100,000,000 kitchens in the U.S. alone. If we place Firebot in just one percent,  that would equal One Million units sold. This translates to 1.2 billion dollars in potential sales in just the U.S. alone. FireBot will work. It’s a good investment. Better than a chance.</a:t>
            </a:r>
          </a:p>
          <a:p>
            <a:endParaRPr lang="en-US" dirty="0">
              <a:solidFill>
                <a:srgbClr val="7F7F7F"/>
              </a:solidFill>
            </a:endParaRPr>
          </a:p>
        </p:txBody>
      </p:sp>
      <p:cxnSp>
        <p:nvCxnSpPr>
          <p:cNvPr id="5" name="Straight Connector 4"/>
          <p:cNvCxnSpPr/>
          <p:nvPr/>
        </p:nvCxnSpPr>
        <p:spPr>
          <a:xfrm>
            <a:off x="602972" y="6074831"/>
            <a:ext cx="725608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F38DF745-7D3F-47F4-83A3-874385CFAA69}" type="slidenum">
              <a:rPr lang="en-US" smtClean="0"/>
              <a:pPr/>
              <a:t>18</a:t>
            </a:fld>
            <a:endParaRPr lang="en-US"/>
          </a:p>
        </p:txBody>
      </p:sp>
      <p:pic>
        <p:nvPicPr>
          <p:cNvPr id="7" name="Picture 6"/>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5849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111" y="1040114"/>
            <a:ext cx="8111951" cy="3328686"/>
          </a:xfrm>
        </p:spPr>
        <p:txBody>
          <a:bodyPr>
            <a:normAutofit fontScale="92500" lnSpcReduction="20000"/>
          </a:bodyPr>
          <a:lstStyle/>
          <a:p>
            <a:r>
              <a:rPr lang="en-US" dirty="0">
                <a:solidFill>
                  <a:schemeClr val="bg1">
                    <a:lumMod val="50000"/>
                  </a:schemeClr>
                </a:solidFill>
              </a:rPr>
              <a:t>In the US alone over half of all home fires start on kitchen stovetops. Smoke, flame and water damage all take their toll every year.</a:t>
            </a:r>
          </a:p>
          <a:p>
            <a:pPr lvl="0"/>
            <a:r>
              <a:rPr lang="en-US" dirty="0">
                <a:solidFill>
                  <a:schemeClr val="bg1">
                    <a:lumMod val="50000"/>
                  </a:schemeClr>
                </a:solidFill>
              </a:rPr>
              <a:t>166,100 fires per year require an official fire department response.</a:t>
            </a:r>
          </a:p>
          <a:p>
            <a:pPr lvl="0"/>
            <a:r>
              <a:rPr lang="en-US" dirty="0">
                <a:solidFill>
                  <a:schemeClr val="bg1">
                    <a:lumMod val="50000"/>
                  </a:schemeClr>
                </a:solidFill>
              </a:rPr>
              <a:t>480 deaths and 5,540 injuries.</a:t>
            </a:r>
          </a:p>
          <a:p>
            <a:pPr lvl="0"/>
            <a:r>
              <a:rPr lang="en-US" dirty="0">
                <a:solidFill>
                  <a:schemeClr val="bg1">
                    <a:lumMod val="50000"/>
                  </a:schemeClr>
                </a:solidFill>
              </a:rPr>
              <a:t>1.1 billion dollars in damage.</a:t>
            </a:r>
          </a:p>
          <a:p>
            <a:pPr lvl="0"/>
            <a:r>
              <a:rPr lang="en-US" dirty="0">
                <a:solidFill>
                  <a:schemeClr val="bg1">
                    <a:lumMod val="50000"/>
                  </a:schemeClr>
                </a:solidFill>
              </a:rPr>
              <a:t>The U.S. Consumer Product Safety Commission reports 4.7 million stovetop fires per year do not require a response from the fire department. Translating to roughly one of every 23 occupied households per year had a cooking fire.</a:t>
            </a:r>
          </a:p>
          <a:p>
            <a:r>
              <a:rPr lang="en-US" dirty="0">
                <a:solidFill>
                  <a:schemeClr val="bg1">
                    <a:lumMod val="50000"/>
                  </a:schemeClr>
                </a:solidFill>
              </a:rPr>
              <a:t>Fires that cause heartache and displacement for the families in single homes and multi-family units</a:t>
            </a:r>
          </a:p>
        </p:txBody>
      </p:sp>
      <p:sp>
        <p:nvSpPr>
          <p:cNvPr id="2" name="TextBox 1"/>
          <p:cNvSpPr txBox="1"/>
          <p:nvPr/>
        </p:nvSpPr>
        <p:spPr>
          <a:xfrm>
            <a:off x="483933" y="401861"/>
            <a:ext cx="3392905" cy="584776"/>
          </a:xfrm>
          <a:prstGeom prst="rect">
            <a:avLst/>
          </a:prstGeom>
          <a:noFill/>
        </p:spPr>
        <p:txBody>
          <a:bodyPr wrap="square" rtlCol="0">
            <a:spAutoFit/>
          </a:bodyPr>
          <a:lstStyle/>
          <a:p>
            <a:r>
              <a:rPr lang="en-US" sz="3200" dirty="0">
                <a:solidFill>
                  <a:srgbClr val="D1282E"/>
                </a:solidFill>
                <a:latin typeface="+mj-lt"/>
              </a:rPr>
              <a:t>The Problem</a:t>
            </a:r>
          </a:p>
        </p:txBody>
      </p:sp>
      <p:pic>
        <p:nvPicPr>
          <p:cNvPr id="4" name="Picture 3" descr="Out of Control Stovetop 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12" y="4493653"/>
            <a:ext cx="2184400" cy="1460500"/>
          </a:xfrm>
          <a:prstGeom prst="rect">
            <a:avLst/>
          </a:prstGeom>
        </p:spPr>
      </p:pic>
      <p:pic>
        <p:nvPicPr>
          <p:cNvPr id="5" name="Picture 4" descr="Burned Kitchen 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075" y="4493653"/>
            <a:ext cx="2298700" cy="1524000"/>
          </a:xfrm>
          <a:prstGeom prst="rect">
            <a:avLst/>
          </a:prstGeom>
        </p:spPr>
      </p:pic>
      <p:pic>
        <p:nvPicPr>
          <p:cNvPr id="6" name="Picture 5" descr="Kitch fire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8770" y="4493653"/>
            <a:ext cx="2706624" cy="1524000"/>
          </a:xfrm>
          <a:prstGeom prst="rect">
            <a:avLst/>
          </a:prstGeom>
        </p:spPr>
      </p:pic>
      <p:sp>
        <p:nvSpPr>
          <p:cNvPr id="8" name="TextBox 7"/>
          <p:cNvSpPr txBox="1"/>
          <p:nvPr/>
        </p:nvSpPr>
        <p:spPr>
          <a:xfrm>
            <a:off x="748438" y="6199433"/>
            <a:ext cx="6584671" cy="369332"/>
          </a:xfrm>
          <a:prstGeom prst="rect">
            <a:avLst/>
          </a:prstGeom>
          <a:noFill/>
        </p:spPr>
        <p:txBody>
          <a:bodyPr wrap="square" rtlCol="0">
            <a:spAutoFit/>
          </a:bodyPr>
          <a:lstStyle/>
          <a:p>
            <a:r>
              <a:rPr lang="en-US" b="1" dirty="0"/>
              <a:t>Data Provided by </a:t>
            </a:r>
            <a:r>
              <a:rPr lang="en-US" b="1" dirty="0">
                <a:solidFill>
                  <a:srgbClr val="FF0000"/>
                </a:solidFill>
              </a:rPr>
              <a:t>The National Fire Protection Association</a:t>
            </a:r>
          </a:p>
        </p:txBody>
      </p:sp>
      <p:pic>
        <p:nvPicPr>
          <p:cNvPr id="9" name="Picture 8"/>
          <p:cNvPicPr>
            <a:picLocks noChangeAspect="1"/>
          </p:cNvPicPr>
          <p:nvPr/>
        </p:nvPicPr>
        <p:blipFill>
          <a:blip r:embed="rId6"/>
          <a:stretch>
            <a:fillRect/>
          </a:stretch>
        </p:blipFill>
        <p:spPr>
          <a:xfrm>
            <a:off x="7456732" y="6074293"/>
            <a:ext cx="564745" cy="641130"/>
          </a:xfrm>
          <a:prstGeom prst="rect">
            <a:avLst/>
          </a:prstGeom>
        </p:spPr>
      </p:pic>
      <p:sp>
        <p:nvSpPr>
          <p:cNvPr id="11" name="Slide Number Placeholder 10"/>
          <p:cNvSpPr>
            <a:spLocks noGrp="1"/>
          </p:cNvSpPr>
          <p:nvPr>
            <p:ph type="sldNum" sz="quarter" idx="12"/>
          </p:nvPr>
        </p:nvSpPr>
        <p:spPr/>
        <p:txBody>
          <a:bodyPr/>
          <a:lstStyle/>
          <a:p>
            <a:fld id="{F38DF745-7D3F-47F4-83A3-874385CFAA69}" type="slidenum">
              <a:rPr lang="en-US" smtClean="0"/>
              <a:pPr/>
              <a:t>2</a:t>
            </a:fld>
            <a:endParaRPr lang="en-US"/>
          </a:p>
        </p:txBody>
      </p:sp>
      <p:pic>
        <p:nvPicPr>
          <p:cNvPr id="10" name="Picture 9"/>
          <p:cNvPicPr>
            <a:picLocks noChangeAspect="1"/>
          </p:cNvPicPr>
          <p:nvPr/>
        </p:nvPicPr>
        <p:blipFill>
          <a:blip r:embed="rId7"/>
          <a:stretch>
            <a:fillRect/>
          </a:stretch>
        </p:blipFill>
        <p:spPr>
          <a:xfrm>
            <a:off x="7078986" y="125523"/>
            <a:ext cx="1610475" cy="914591"/>
          </a:xfrm>
          <a:prstGeom prst="rect">
            <a:avLst/>
          </a:prstGeom>
        </p:spPr>
      </p:pic>
    </p:spTree>
    <p:extLst>
      <p:ext uri="{BB962C8B-B14F-4D97-AF65-F5344CB8AC3E}">
        <p14:creationId xmlns:p14="http://schemas.microsoft.com/office/powerpoint/2010/main" val="427908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Solution-FireBot</a:t>
            </a:r>
            <a:br>
              <a:rPr lang="en-US" dirty="0"/>
            </a:br>
            <a:endParaRPr lang="en-US" dirty="0"/>
          </a:p>
        </p:txBody>
      </p:sp>
      <p:sp>
        <p:nvSpPr>
          <p:cNvPr id="3" name="Content Placeholder 2"/>
          <p:cNvSpPr>
            <a:spLocks noGrp="1"/>
          </p:cNvSpPr>
          <p:nvPr>
            <p:ph idx="1"/>
          </p:nvPr>
        </p:nvSpPr>
        <p:spPr>
          <a:xfrm>
            <a:off x="457200" y="1292669"/>
            <a:ext cx="7620000" cy="3222844"/>
          </a:xfrm>
        </p:spPr>
        <p:txBody>
          <a:bodyPr>
            <a:normAutofit lnSpcReduction="10000"/>
          </a:bodyPr>
          <a:lstStyle/>
          <a:p>
            <a:r>
              <a:rPr lang="en-US" dirty="0">
                <a:solidFill>
                  <a:srgbClr val="7F7F7F"/>
                </a:solidFill>
              </a:rPr>
              <a:t>Firebot can safely extinguish </a:t>
            </a:r>
            <a:r>
              <a:rPr lang="en-US" sz="2300" dirty="0">
                <a:solidFill>
                  <a:srgbClr val="7F7F7F"/>
                </a:solidFill>
              </a:rPr>
              <a:t>50% </a:t>
            </a:r>
            <a:r>
              <a:rPr lang="en-US" dirty="0">
                <a:solidFill>
                  <a:srgbClr val="7F7F7F"/>
                </a:solidFill>
              </a:rPr>
              <a:t>of all home fires by targeting them at their source </a:t>
            </a:r>
            <a:r>
              <a:rPr lang="en-US" u="sng" dirty="0">
                <a:solidFill>
                  <a:srgbClr val="7F7F7F"/>
                </a:solidFill>
              </a:rPr>
              <a:t>before</a:t>
            </a:r>
            <a:r>
              <a:rPr lang="en-US" dirty="0">
                <a:solidFill>
                  <a:srgbClr val="7F7F7F"/>
                </a:solidFill>
              </a:rPr>
              <a:t> they cause damage.</a:t>
            </a:r>
          </a:p>
          <a:p>
            <a:pPr marL="342900" indent="-342900">
              <a:buFont typeface="Arial"/>
              <a:buChar char="•"/>
            </a:pPr>
            <a:r>
              <a:rPr lang="en-US" dirty="0">
                <a:solidFill>
                  <a:srgbClr val="7F7F7F"/>
                </a:solidFill>
              </a:rPr>
              <a:t>A huge edge to the firefighters who have less chance of getting hurt.</a:t>
            </a:r>
          </a:p>
          <a:p>
            <a:pPr marL="342900" indent="-342900">
              <a:buFont typeface="Arial"/>
              <a:buChar char="•"/>
            </a:pPr>
            <a:r>
              <a:rPr lang="en-US" dirty="0">
                <a:solidFill>
                  <a:srgbClr val="7F7F7F"/>
                </a:solidFill>
              </a:rPr>
              <a:t>The insurance companies and building owners who will save money.</a:t>
            </a:r>
          </a:p>
          <a:p>
            <a:pPr marL="342900" indent="-342900">
              <a:buFont typeface="Arial"/>
              <a:buChar char="•"/>
            </a:pPr>
            <a:r>
              <a:rPr lang="en-US" dirty="0">
                <a:solidFill>
                  <a:srgbClr val="7F7F7F"/>
                </a:solidFill>
              </a:rPr>
              <a:t>Most important, the lives saved and injury prevented. An amazing new product in the world of fire protection. Firebot a good product for all.</a:t>
            </a:r>
          </a:p>
          <a:p>
            <a:endParaRPr lang="en-US" dirty="0">
              <a:solidFill>
                <a:srgbClr val="7F7F7F"/>
              </a:solidFill>
            </a:endParaRPr>
          </a:p>
        </p:txBody>
      </p:sp>
      <p:pic>
        <p:nvPicPr>
          <p:cNvPr id="4" name="Picture 3" descr="Firebot Inter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68" y="4515513"/>
            <a:ext cx="2594142" cy="1954801"/>
          </a:xfrm>
          <a:prstGeom prst="rect">
            <a:avLst/>
          </a:prstGeom>
        </p:spPr>
      </p:pic>
      <p:pic>
        <p:nvPicPr>
          <p:cNvPr id="5" name="Picture 4" descr="Upshot of Mounted FireB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869" y="4515513"/>
            <a:ext cx="2606872" cy="1954801"/>
          </a:xfrm>
          <a:prstGeom prst="rect">
            <a:avLst/>
          </a:prstGeom>
        </p:spPr>
      </p:pic>
      <p:pic>
        <p:nvPicPr>
          <p:cNvPr id="6" name="Picture 5" descr="firebot in ac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540" y="4165216"/>
            <a:ext cx="1228660" cy="2305097"/>
          </a:xfrm>
          <a:prstGeom prst="rect">
            <a:avLst/>
          </a:prstGeom>
        </p:spPr>
      </p:pic>
      <p:sp>
        <p:nvSpPr>
          <p:cNvPr id="9" name="Slide Number Placeholder 8"/>
          <p:cNvSpPr>
            <a:spLocks noGrp="1"/>
          </p:cNvSpPr>
          <p:nvPr>
            <p:ph type="sldNum" sz="quarter" idx="12"/>
          </p:nvPr>
        </p:nvSpPr>
        <p:spPr/>
        <p:txBody>
          <a:bodyPr/>
          <a:lstStyle/>
          <a:p>
            <a:fld id="{F38DF745-7D3F-47F4-83A3-874385CFAA69}" type="slidenum">
              <a:rPr lang="en-US" smtClean="0"/>
              <a:pPr/>
              <a:t>3</a:t>
            </a:fld>
            <a:endParaRPr lang="en-US"/>
          </a:p>
        </p:txBody>
      </p:sp>
      <p:pic>
        <p:nvPicPr>
          <p:cNvPr id="8" name="Picture 7"/>
          <p:cNvPicPr>
            <a:picLocks noChangeAspect="1"/>
          </p:cNvPicPr>
          <p:nvPr/>
        </p:nvPicPr>
        <p:blipFill>
          <a:blip r:embed="rId5"/>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420659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96" y="274220"/>
            <a:ext cx="1975853" cy="695476"/>
          </a:xfrm>
        </p:spPr>
        <p:txBody>
          <a:bodyPr/>
          <a:lstStyle/>
          <a:p>
            <a:r>
              <a:rPr lang="en-US" dirty="0"/>
              <a:t>How?</a:t>
            </a:r>
          </a:p>
        </p:txBody>
      </p:sp>
      <p:sp>
        <p:nvSpPr>
          <p:cNvPr id="3" name="Content Placeholder 2"/>
          <p:cNvSpPr>
            <a:spLocks noGrp="1"/>
          </p:cNvSpPr>
          <p:nvPr>
            <p:ph idx="1"/>
          </p:nvPr>
        </p:nvSpPr>
        <p:spPr>
          <a:xfrm>
            <a:off x="457200" y="990285"/>
            <a:ext cx="4916905" cy="4998443"/>
          </a:xfrm>
        </p:spPr>
        <p:txBody>
          <a:bodyPr>
            <a:normAutofit fontScale="70000" lnSpcReduction="20000"/>
          </a:bodyPr>
          <a:lstStyle/>
          <a:p>
            <a:r>
              <a:rPr lang="en-US" dirty="0">
                <a:solidFill>
                  <a:srgbClr val="7F7F7F"/>
                </a:solidFill>
              </a:rPr>
              <a:t>FireBot is a low-cost device that will automatically activate to properly extinguish a stovetop fire. </a:t>
            </a:r>
          </a:p>
          <a:p>
            <a:r>
              <a:rPr lang="en-US" dirty="0">
                <a:solidFill>
                  <a:srgbClr val="7F7F7F"/>
                </a:solidFill>
              </a:rPr>
              <a:t>A patent pending battery operated device with a 3-year life that can both warn and extinguish a fire automatically.</a:t>
            </a:r>
          </a:p>
          <a:p>
            <a:r>
              <a:rPr lang="en-US" dirty="0">
                <a:solidFill>
                  <a:srgbClr val="7F7F7F"/>
                </a:solidFill>
              </a:rPr>
              <a:t>Mounted above kitchen stovetops, out of sight, in the range hood. It waits till it reads an abnormal high temperature that signals an out of control stovetop fire. </a:t>
            </a:r>
          </a:p>
          <a:p>
            <a:r>
              <a:rPr lang="en-US" u="sng" dirty="0">
                <a:solidFill>
                  <a:srgbClr val="7F7F7F"/>
                </a:solidFill>
              </a:rPr>
              <a:t>Upon FireBot Activation:</a:t>
            </a:r>
          </a:p>
          <a:p>
            <a:pPr marL="342900" indent="-342900">
              <a:buFont typeface="Arial"/>
              <a:buChar char="•"/>
            </a:pPr>
            <a:r>
              <a:rPr lang="en-US" dirty="0">
                <a:solidFill>
                  <a:srgbClr val="7F7F7F"/>
                </a:solidFill>
              </a:rPr>
              <a:t>It sprays fire suppressant (not water) to extinguish, even a grease fire, on all four burners. </a:t>
            </a:r>
          </a:p>
          <a:p>
            <a:pPr marL="342900" indent="-342900">
              <a:buFont typeface="Arial"/>
              <a:buChar char="•"/>
            </a:pPr>
            <a:r>
              <a:rPr lang="en-US" dirty="0">
                <a:solidFill>
                  <a:srgbClr val="7F7F7F"/>
                </a:solidFill>
              </a:rPr>
              <a:t>Activates an audible warning alarm.</a:t>
            </a:r>
          </a:p>
          <a:p>
            <a:pPr marL="342900" indent="-342900">
              <a:buFont typeface="Arial"/>
              <a:buChar char="•"/>
            </a:pPr>
            <a:r>
              <a:rPr lang="en-US" dirty="0">
                <a:solidFill>
                  <a:srgbClr val="7F7F7F"/>
                </a:solidFill>
              </a:rPr>
              <a:t>Future models will have Z-wave signal to turn off the electric or gas flow to the burners.</a:t>
            </a:r>
          </a:p>
          <a:p>
            <a:pPr marL="342900" indent="-342900">
              <a:buFont typeface="Arial"/>
              <a:buChar char="•"/>
            </a:pPr>
            <a:r>
              <a:rPr lang="en-US" dirty="0">
                <a:solidFill>
                  <a:srgbClr val="7F7F7F"/>
                </a:solidFill>
              </a:rPr>
              <a:t>Future versions will have wireless capabilities to notify the owner or monitoring station of activation or low battery condition. </a:t>
            </a:r>
          </a:p>
          <a:p>
            <a:pPr marL="342900" indent="-342900">
              <a:buFont typeface="Arial"/>
              <a:buChar char="•"/>
            </a:pPr>
            <a:r>
              <a:rPr lang="en-US" dirty="0">
                <a:solidFill>
                  <a:srgbClr val="7F7F7F"/>
                </a:solidFill>
              </a:rPr>
              <a:t>FireBot the new way to control unwanted fires.</a:t>
            </a:r>
          </a:p>
          <a:p>
            <a:endParaRPr lang="en-US" dirty="0">
              <a:solidFill>
                <a:srgbClr val="7F7F7F"/>
              </a:solidFill>
            </a:endParaRPr>
          </a:p>
        </p:txBody>
      </p:sp>
      <p:pic>
        <p:nvPicPr>
          <p:cNvPr id="5" name="Picture 4"/>
          <p:cNvPicPr>
            <a:picLocks noChangeAspect="1"/>
          </p:cNvPicPr>
          <p:nvPr/>
        </p:nvPicPr>
        <p:blipFill>
          <a:blip r:embed="rId3"/>
          <a:stretch>
            <a:fillRect/>
          </a:stretch>
        </p:blipFill>
        <p:spPr>
          <a:xfrm>
            <a:off x="5761788" y="1336842"/>
            <a:ext cx="3047991" cy="4790765"/>
          </a:xfrm>
          <a:prstGeom prst="rect">
            <a:avLst/>
          </a:prstGeom>
        </p:spPr>
      </p:pic>
      <p:sp>
        <p:nvSpPr>
          <p:cNvPr id="7" name="Slide Number Placeholder 6"/>
          <p:cNvSpPr>
            <a:spLocks noGrp="1"/>
          </p:cNvSpPr>
          <p:nvPr>
            <p:ph type="sldNum" sz="quarter" idx="12"/>
          </p:nvPr>
        </p:nvSpPr>
        <p:spPr/>
        <p:txBody>
          <a:bodyPr/>
          <a:lstStyle/>
          <a:p>
            <a:fld id="{F38DF745-7D3F-47F4-83A3-874385CFAA69}" type="slidenum">
              <a:rPr lang="en-US" smtClean="0"/>
              <a:pPr/>
              <a:t>4</a:t>
            </a:fld>
            <a:endParaRPr lang="en-US"/>
          </a:p>
        </p:txBody>
      </p:sp>
      <p:cxnSp>
        <p:nvCxnSpPr>
          <p:cNvPr id="8" name="Straight Connector 7"/>
          <p:cNvCxnSpPr/>
          <p:nvPr/>
        </p:nvCxnSpPr>
        <p:spPr>
          <a:xfrm>
            <a:off x="691637" y="5600228"/>
            <a:ext cx="4517011" cy="1444"/>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6391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95" y="219279"/>
            <a:ext cx="7137676" cy="844451"/>
          </a:xfrm>
        </p:spPr>
        <p:txBody>
          <a:bodyPr>
            <a:normAutofit/>
          </a:bodyPr>
          <a:lstStyle/>
          <a:p>
            <a:r>
              <a:rPr lang="en-US" sz="2400" dirty="0"/>
              <a:t>Apartment and Condominium Management Companies</a:t>
            </a:r>
          </a:p>
        </p:txBody>
      </p:sp>
      <p:sp>
        <p:nvSpPr>
          <p:cNvPr id="3" name="Content Placeholder 2"/>
          <p:cNvSpPr>
            <a:spLocks noGrp="1"/>
          </p:cNvSpPr>
          <p:nvPr>
            <p:ph idx="1"/>
          </p:nvPr>
        </p:nvSpPr>
        <p:spPr>
          <a:xfrm>
            <a:off x="316081" y="1002610"/>
            <a:ext cx="7795845" cy="3244362"/>
          </a:xfrm>
        </p:spPr>
        <p:txBody>
          <a:bodyPr>
            <a:noAutofit/>
          </a:bodyPr>
          <a:lstStyle/>
          <a:p>
            <a:pPr>
              <a:lnSpc>
                <a:spcPct val="70000"/>
              </a:lnSpc>
            </a:pPr>
            <a:r>
              <a:rPr lang="en-US" sz="1600" dirty="0">
                <a:solidFill>
                  <a:schemeClr val="bg1">
                    <a:lumMod val="50000"/>
                  </a:schemeClr>
                </a:solidFill>
              </a:rPr>
              <a:t>First on the list will be Apartment and Condo management companies who control 30 million units.</a:t>
            </a:r>
          </a:p>
          <a:p>
            <a:pPr marL="342900" indent="-342900">
              <a:lnSpc>
                <a:spcPct val="70000"/>
              </a:lnSpc>
              <a:buFont typeface="Arial"/>
              <a:buChar char="•"/>
            </a:pPr>
            <a:r>
              <a:rPr lang="en-US" sz="1600" dirty="0">
                <a:solidFill>
                  <a:schemeClr val="bg1">
                    <a:lumMod val="50000"/>
                  </a:schemeClr>
                </a:solidFill>
              </a:rPr>
              <a:t>One fire may affect many units, displacing an untold number of tenants. </a:t>
            </a:r>
          </a:p>
          <a:p>
            <a:pPr marL="342900" indent="-342900">
              <a:lnSpc>
                <a:spcPct val="70000"/>
              </a:lnSpc>
              <a:buFont typeface="Arial"/>
              <a:buChar char="•"/>
            </a:pPr>
            <a:r>
              <a:rPr lang="en-US" sz="1600" dirty="0">
                <a:solidFill>
                  <a:schemeClr val="bg1">
                    <a:lumMod val="50000"/>
                  </a:schemeClr>
                </a:solidFill>
              </a:rPr>
              <a:t>The need for a product like FireBot is overwhelming. Want and need become the same for the owners and their tenants, to make their buildings a safe place to live.</a:t>
            </a:r>
          </a:p>
          <a:p>
            <a:pPr marL="342900" indent="-342900">
              <a:lnSpc>
                <a:spcPct val="70000"/>
              </a:lnSpc>
              <a:buFont typeface="Arial"/>
              <a:buChar char="•"/>
            </a:pPr>
            <a:r>
              <a:rPr lang="en-US" sz="1600" dirty="0">
                <a:solidFill>
                  <a:schemeClr val="bg1">
                    <a:lumMod val="50000"/>
                  </a:schemeClr>
                </a:solidFill>
              </a:rPr>
              <a:t>FireBot Installation could stop half of all multi-family fires wherever installed. </a:t>
            </a:r>
          </a:p>
          <a:p>
            <a:pPr marL="342900" indent="-342900">
              <a:lnSpc>
                <a:spcPct val="70000"/>
              </a:lnSpc>
              <a:buFont typeface="Arial"/>
              <a:buChar char="•"/>
            </a:pPr>
            <a:r>
              <a:rPr lang="en-US" sz="1600" dirty="0">
                <a:solidFill>
                  <a:schemeClr val="bg1">
                    <a:lumMod val="50000"/>
                  </a:schemeClr>
                </a:solidFill>
              </a:rPr>
              <a:t>For any safety budget, FireBot would naturally be on the top of the list. The cost of one fire prevented would save them many times  the cost of FireBot installation.</a:t>
            </a:r>
          </a:p>
          <a:p>
            <a:pPr marL="342900" indent="-342900">
              <a:lnSpc>
                <a:spcPct val="70000"/>
              </a:lnSpc>
              <a:buFont typeface="Arial"/>
              <a:buChar char="•"/>
            </a:pPr>
            <a:r>
              <a:rPr lang="en-US" sz="1600" dirty="0">
                <a:solidFill>
                  <a:schemeClr val="bg1">
                    <a:lumMod val="50000"/>
                  </a:schemeClr>
                </a:solidFill>
              </a:rPr>
              <a:t>FireBot once meeting UL300A standards, Insurance companies would consider premium discounts to encourage installation, lowering or totally negating installation costs.</a:t>
            </a:r>
          </a:p>
          <a:p>
            <a:pPr marL="342900" indent="-342900">
              <a:lnSpc>
                <a:spcPct val="70000"/>
              </a:lnSpc>
              <a:buFont typeface="Arial"/>
              <a:buChar char="•"/>
            </a:pPr>
            <a:r>
              <a:rPr lang="en-US" sz="1600" dirty="0">
                <a:solidFill>
                  <a:schemeClr val="bg1">
                    <a:lumMod val="50000"/>
                  </a:schemeClr>
                </a:solidFill>
              </a:rPr>
              <a:t>FireBot for Apartments and Condos, a smart move for all involved.</a:t>
            </a:r>
          </a:p>
          <a:p>
            <a:endParaRPr lang="en-US" sz="1600" dirty="0">
              <a:solidFill>
                <a:schemeClr val="bg1">
                  <a:lumMod val="50000"/>
                </a:schemeClr>
              </a:solidFill>
            </a:endParaRPr>
          </a:p>
        </p:txBody>
      </p:sp>
      <p:pic>
        <p:nvPicPr>
          <p:cNvPr id="5" name="Picture 4"/>
          <p:cNvPicPr>
            <a:picLocks noChangeAspect="1"/>
          </p:cNvPicPr>
          <p:nvPr/>
        </p:nvPicPr>
        <p:blipFill>
          <a:blip r:embed="rId2"/>
          <a:stretch>
            <a:fillRect/>
          </a:stretch>
        </p:blipFill>
        <p:spPr>
          <a:xfrm>
            <a:off x="1347924" y="4652816"/>
            <a:ext cx="1927338" cy="1618125"/>
          </a:xfrm>
          <a:prstGeom prst="rect">
            <a:avLst/>
          </a:prstGeom>
        </p:spPr>
      </p:pic>
      <p:pic>
        <p:nvPicPr>
          <p:cNvPr id="6" name="Picture 5"/>
          <p:cNvPicPr>
            <a:picLocks noChangeAspect="1"/>
          </p:cNvPicPr>
          <p:nvPr/>
        </p:nvPicPr>
        <p:blipFill>
          <a:blip r:embed="rId3"/>
          <a:stretch>
            <a:fillRect/>
          </a:stretch>
        </p:blipFill>
        <p:spPr>
          <a:xfrm>
            <a:off x="5448886" y="4887185"/>
            <a:ext cx="2080925" cy="1554202"/>
          </a:xfrm>
          <a:prstGeom prst="rect">
            <a:avLst/>
          </a:prstGeom>
        </p:spPr>
      </p:pic>
      <p:pic>
        <p:nvPicPr>
          <p:cNvPr id="7" name="Picture 6"/>
          <p:cNvPicPr>
            <a:picLocks noChangeAspect="1"/>
          </p:cNvPicPr>
          <p:nvPr/>
        </p:nvPicPr>
        <p:blipFill>
          <a:blip r:embed="rId4"/>
          <a:stretch>
            <a:fillRect/>
          </a:stretch>
        </p:blipFill>
        <p:spPr>
          <a:xfrm>
            <a:off x="281062" y="5276704"/>
            <a:ext cx="1730336" cy="1326797"/>
          </a:xfrm>
          <a:prstGeom prst="rect">
            <a:avLst/>
          </a:prstGeom>
        </p:spPr>
      </p:pic>
      <p:pic>
        <p:nvPicPr>
          <p:cNvPr id="8" name="Picture 7"/>
          <p:cNvPicPr>
            <a:picLocks noChangeAspect="1"/>
          </p:cNvPicPr>
          <p:nvPr/>
        </p:nvPicPr>
        <p:blipFill>
          <a:blip r:embed="rId5"/>
          <a:stretch>
            <a:fillRect/>
          </a:stretch>
        </p:blipFill>
        <p:spPr>
          <a:xfrm>
            <a:off x="3721350" y="4517302"/>
            <a:ext cx="1879054" cy="1401554"/>
          </a:xfrm>
          <a:prstGeom prst="rect">
            <a:avLst/>
          </a:prstGeom>
        </p:spPr>
      </p:pic>
      <p:pic>
        <p:nvPicPr>
          <p:cNvPr id="9" name="Picture 8"/>
          <p:cNvPicPr>
            <a:picLocks noChangeAspect="1"/>
          </p:cNvPicPr>
          <p:nvPr/>
        </p:nvPicPr>
        <p:blipFill>
          <a:blip r:embed="rId6"/>
          <a:stretch>
            <a:fillRect/>
          </a:stretch>
        </p:blipFill>
        <p:spPr>
          <a:xfrm>
            <a:off x="7032634" y="4596962"/>
            <a:ext cx="1528276" cy="1284741"/>
          </a:xfrm>
          <a:prstGeom prst="rect">
            <a:avLst/>
          </a:prstGeom>
        </p:spPr>
      </p:pic>
      <p:pic>
        <p:nvPicPr>
          <p:cNvPr id="10" name="Picture 9"/>
          <p:cNvPicPr>
            <a:picLocks noChangeAspect="1"/>
          </p:cNvPicPr>
          <p:nvPr/>
        </p:nvPicPr>
        <p:blipFill>
          <a:blip r:embed="rId7"/>
          <a:stretch>
            <a:fillRect/>
          </a:stretch>
        </p:blipFill>
        <p:spPr>
          <a:xfrm>
            <a:off x="3136737" y="5307654"/>
            <a:ext cx="1798192" cy="1133733"/>
          </a:xfrm>
          <a:prstGeom prst="rect">
            <a:avLst/>
          </a:prstGeom>
        </p:spPr>
      </p:pic>
      <p:pic>
        <p:nvPicPr>
          <p:cNvPr id="11" name="Picture 10"/>
          <p:cNvPicPr>
            <a:picLocks noChangeAspect="1"/>
          </p:cNvPicPr>
          <p:nvPr/>
        </p:nvPicPr>
        <p:blipFill>
          <a:blip r:embed="rId8"/>
          <a:stretch>
            <a:fillRect/>
          </a:stretch>
        </p:blipFill>
        <p:spPr>
          <a:xfrm>
            <a:off x="7482482" y="5739125"/>
            <a:ext cx="1190421" cy="702262"/>
          </a:xfrm>
          <a:prstGeom prst="rect">
            <a:avLst/>
          </a:prstGeom>
        </p:spPr>
      </p:pic>
      <p:sp>
        <p:nvSpPr>
          <p:cNvPr id="13" name="Slide Number Placeholder 12"/>
          <p:cNvSpPr>
            <a:spLocks noGrp="1"/>
          </p:cNvSpPr>
          <p:nvPr>
            <p:ph type="sldNum" sz="quarter" idx="12"/>
          </p:nvPr>
        </p:nvSpPr>
        <p:spPr/>
        <p:txBody>
          <a:bodyPr/>
          <a:lstStyle/>
          <a:p>
            <a:fld id="{F38DF745-7D3F-47F4-83A3-874385CFAA69}" type="slidenum">
              <a:rPr lang="en-US" smtClean="0"/>
              <a:pPr/>
              <a:t>5</a:t>
            </a:fld>
            <a:endParaRPr lang="en-US"/>
          </a:p>
        </p:txBody>
      </p:sp>
      <p:pic>
        <p:nvPicPr>
          <p:cNvPr id="14" name="Picture 13"/>
          <p:cNvPicPr>
            <a:picLocks noChangeAspect="1"/>
          </p:cNvPicPr>
          <p:nvPr/>
        </p:nvPicPr>
        <p:blipFill>
          <a:blip r:embed="rId9"/>
          <a:stretch>
            <a:fillRect/>
          </a:stretch>
        </p:blipFill>
        <p:spPr>
          <a:xfrm>
            <a:off x="7300867" y="104210"/>
            <a:ext cx="1491611" cy="847088"/>
          </a:xfrm>
          <a:prstGeom prst="rect">
            <a:avLst/>
          </a:prstGeom>
        </p:spPr>
      </p:pic>
    </p:spTree>
    <p:extLst>
      <p:ext uri="{BB962C8B-B14F-4D97-AF65-F5344CB8AC3E}">
        <p14:creationId xmlns:p14="http://schemas.microsoft.com/office/powerpoint/2010/main" val="53823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557"/>
            <a:ext cx="6757451" cy="859455"/>
          </a:xfrm>
        </p:spPr>
        <p:txBody>
          <a:bodyPr>
            <a:normAutofit fontScale="90000"/>
          </a:bodyPr>
          <a:lstStyle/>
          <a:p>
            <a:r>
              <a:rPr lang="en-US" sz="2800" dirty="0"/>
              <a:t>Fire Marshals, Firefighters, Local and State Government </a:t>
            </a:r>
          </a:p>
        </p:txBody>
      </p:sp>
      <p:sp>
        <p:nvSpPr>
          <p:cNvPr id="3" name="Content Placeholder 2"/>
          <p:cNvSpPr>
            <a:spLocks noGrp="1"/>
          </p:cNvSpPr>
          <p:nvPr>
            <p:ph idx="1"/>
          </p:nvPr>
        </p:nvSpPr>
        <p:spPr>
          <a:xfrm>
            <a:off x="446380" y="1461924"/>
            <a:ext cx="7620000" cy="1994430"/>
          </a:xfrm>
        </p:spPr>
        <p:txBody>
          <a:bodyPr>
            <a:normAutofit lnSpcReduction="10000"/>
          </a:bodyPr>
          <a:lstStyle/>
          <a:p>
            <a:r>
              <a:rPr lang="en-US" dirty="0">
                <a:solidFill>
                  <a:srgbClr val="7F7F7F"/>
                </a:solidFill>
              </a:rPr>
              <a:t>With a UL300A label FireBot will be recommended for safety reasons. A future goal, governments will write Firebot into their building codes in order to stop stovetop fires. This simple code addition will cut residential fires in half where FireBot is installed. FireBot included in building codes would make FireBot a must for new construction.</a:t>
            </a:r>
          </a:p>
          <a:p>
            <a:endParaRPr lang="en-US" dirty="0">
              <a:solidFill>
                <a:srgbClr val="7F7F7F"/>
              </a:solidFill>
            </a:endParaRPr>
          </a:p>
        </p:txBody>
      </p:sp>
      <p:sp>
        <p:nvSpPr>
          <p:cNvPr id="5" name="TextBox 4"/>
          <p:cNvSpPr txBox="1"/>
          <p:nvPr/>
        </p:nvSpPr>
        <p:spPr>
          <a:xfrm>
            <a:off x="502348" y="3643803"/>
            <a:ext cx="7010400" cy="2246769"/>
          </a:xfrm>
          <a:prstGeom prst="rect">
            <a:avLst/>
          </a:prstGeom>
          <a:noFill/>
        </p:spPr>
        <p:txBody>
          <a:bodyPr wrap="square" rtlCol="0">
            <a:spAutoFit/>
          </a:bodyPr>
          <a:lstStyle/>
          <a:p>
            <a:r>
              <a:rPr lang="en-US" sz="2000" b="1" dirty="0">
                <a:solidFill>
                  <a:srgbClr val="7F7F7F"/>
                </a:solidFill>
              </a:rPr>
              <a:t>FireBot installed in all kitchens would cut residential fire department responses in half. Good for both City and County budgets and Fire Departments. Less responses mean less chance of firefighter injuries and savings on dispatches. FireBot installation would be a big plus for    it’s citizens as it protects and saves money for all.</a:t>
            </a:r>
          </a:p>
          <a:p>
            <a:endParaRPr lang="en-US" sz="2000" b="1" dirty="0">
              <a:solidFill>
                <a:srgbClr val="7F7F7F"/>
              </a:solidFill>
            </a:endParaRPr>
          </a:p>
        </p:txBody>
      </p:sp>
      <p:sp>
        <p:nvSpPr>
          <p:cNvPr id="6" name="TextBox 5"/>
          <p:cNvSpPr txBox="1"/>
          <p:nvPr/>
        </p:nvSpPr>
        <p:spPr>
          <a:xfrm>
            <a:off x="502348" y="3362402"/>
            <a:ext cx="2629982" cy="400110"/>
          </a:xfrm>
          <a:prstGeom prst="rect">
            <a:avLst/>
          </a:prstGeom>
          <a:noFill/>
        </p:spPr>
        <p:txBody>
          <a:bodyPr wrap="square" rtlCol="0">
            <a:spAutoFit/>
          </a:bodyPr>
          <a:lstStyle/>
          <a:p>
            <a:r>
              <a:rPr lang="en-US" sz="2000" b="1" dirty="0">
                <a:solidFill>
                  <a:schemeClr val="tx2"/>
                </a:solidFill>
              </a:rPr>
              <a:t>An Added Bonus</a:t>
            </a:r>
          </a:p>
        </p:txBody>
      </p:sp>
      <p:sp>
        <p:nvSpPr>
          <p:cNvPr id="8" name="Slide Number Placeholder 7"/>
          <p:cNvSpPr>
            <a:spLocks noGrp="1"/>
          </p:cNvSpPr>
          <p:nvPr>
            <p:ph type="sldNum" sz="quarter" idx="12"/>
          </p:nvPr>
        </p:nvSpPr>
        <p:spPr/>
        <p:txBody>
          <a:bodyPr/>
          <a:lstStyle/>
          <a:p>
            <a:fld id="{F38DF745-7D3F-47F4-83A3-874385CFAA69}" type="slidenum">
              <a:rPr lang="en-US" smtClean="0"/>
              <a:pPr/>
              <a:t>6</a:t>
            </a:fld>
            <a:endParaRPr lang="en-US"/>
          </a:p>
        </p:txBody>
      </p:sp>
      <p:cxnSp>
        <p:nvCxnSpPr>
          <p:cNvPr id="9" name="Straight Connector 8"/>
          <p:cNvCxnSpPr/>
          <p:nvPr/>
        </p:nvCxnSpPr>
        <p:spPr>
          <a:xfrm>
            <a:off x="524858" y="6126163"/>
            <a:ext cx="767299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7211064" y="270839"/>
            <a:ext cx="1491611" cy="847088"/>
          </a:xfrm>
          <a:prstGeom prst="rect">
            <a:avLst/>
          </a:prstGeom>
        </p:spPr>
      </p:pic>
    </p:spTree>
    <p:extLst>
      <p:ext uri="{BB962C8B-B14F-4D97-AF65-F5344CB8AC3E}">
        <p14:creationId xmlns:p14="http://schemas.microsoft.com/office/powerpoint/2010/main" val="392596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86730"/>
            <a:ext cx="6825109" cy="837354"/>
          </a:xfrm>
        </p:spPr>
        <p:txBody>
          <a:bodyPr>
            <a:noAutofit/>
          </a:bodyPr>
          <a:lstStyle/>
          <a:p>
            <a:r>
              <a:rPr lang="en-US" sz="2800" dirty="0"/>
              <a:t>Builders and Fire Restoration Companies</a:t>
            </a:r>
            <a:br>
              <a:rPr lang="en-US" sz="2800" dirty="0"/>
            </a:br>
            <a:endParaRPr lang="en-US" sz="2800" dirty="0"/>
          </a:p>
        </p:txBody>
      </p:sp>
      <p:sp>
        <p:nvSpPr>
          <p:cNvPr id="3" name="Content Placeholder 2"/>
          <p:cNvSpPr>
            <a:spLocks noGrp="1"/>
          </p:cNvSpPr>
          <p:nvPr>
            <p:ph idx="1"/>
          </p:nvPr>
        </p:nvSpPr>
        <p:spPr>
          <a:xfrm>
            <a:off x="457199" y="1510629"/>
            <a:ext cx="7971574" cy="4364450"/>
          </a:xfrm>
        </p:spPr>
        <p:txBody>
          <a:bodyPr>
            <a:normAutofit fontScale="92500" lnSpcReduction="10000"/>
          </a:bodyPr>
          <a:lstStyle/>
          <a:p>
            <a:r>
              <a:rPr lang="en-US" dirty="0">
                <a:solidFill>
                  <a:srgbClr val="7F7F7F"/>
                </a:solidFill>
              </a:rPr>
              <a:t>Companies for new construction, remodeling and fire restoration of kitchens would have a new device in FireBot to add to every kitchen.</a:t>
            </a:r>
          </a:p>
          <a:p>
            <a:r>
              <a:rPr lang="en-US" dirty="0">
                <a:solidFill>
                  <a:srgbClr val="7F7F7F"/>
                </a:solidFill>
              </a:rPr>
              <a:t>This would protect homes from stovetop fires, effectively reducing the risk of smoke, flame and water damage in the future. </a:t>
            </a:r>
          </a:p>
          <a:p>
            <a:r>
              <a:rPr lang="en-US" dirty="0">
                <a:solidFill>
                  <a:srgbClr val="7F7F7F"/>
                </a:solidFill>
              </a:rPr>
              <a:t>Once FireBot is required by building code, installation will be automatic and so will sales.</a:t>
            </a:r>
          </a:p>
          <a:p>
            <a:r>
              <a:rPr lang="en-US" dirty="0">
                <a:solidFill>
                  <a:srgbClr val="7F7F7F"/>
                </a:solidFill>
              </a:rPr>
              <a:t>Fire occurs on kitchen stovetops over 166,000 times per year. Fire Restoration and Builders companies repair these damages.</a:t>
            </a:r>
          </a:p>
          <a:p>
            <a:r>
              <a:rPr lang="en-US" dirty="0">
                <a:solidFill>
                  <a:srgbClr val="7F7F7F"/>
                </a:solidFill>
              </a:rPr>
              <a:t>If even 10% of homeowners want the protection of FireBot that would result in sales of 16,000 units per year. </a:t>
            </a:r>
          </a:p>
          <a:p>
            <a:r>
              <a:rPr lang="en-US" dirty="0">
                <a:solidFill>
                  <a:srgbClr val="7F7F7F"/>
                </a:solidFill>
              </a:rPr>
              <a:t>It would be a great time to finish off the kitchen rebuild with a FireBot to insure a stovetop fire would not happen again. </a:t>
            </a:r>
          </a:p>
        </p:txBody>
      </p:sp>
      <p:cxnSp>
        <p:nvCxnSpPr>
          <p:cNvPr id="5" name="Straight Connector 4"/>
          <p:cNvCxnSpPr/>
          <p:nvPr/>
        </p:nvCxnSpPr>
        <p:spPr>
          <a:xfrm>
            <a:off x="636806" y="6074873"/>
            <a:ext cx="740185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F38DF745-7D3F-47F4-83A3-874385CFAA69}" type="slidenum">
              <a:rPr lang="en-US" smtClean="0"/>
              <a:pPr/>
              <a:t>7</a:t>
            </a:fld>
            <a:endParaRPr lang="en-US"/>
          </a:p>
        </p:txBody>
      </p:sp>
      <p:pic>
        <p:nvPicPr>
          <p:cNvPr id="7" name="Picture 6"/>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30146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33" y="616598"/>
            <a:ext cx="6156845" cy="747374"/>
          </a:xfrm>
        </p:spPr>
        <p:txBody>
          <a:bodyPr>
            <a:noAutofit/>
          </a:bodyPr>
          <a:lstStyle/>
          <a:p>
            <a:r>
              <a:rPr lang="en-US" sz="2400" dirty="0"/>
              <a:t>Home Stores and Online Sales</a:t>
            </a:r>
            <a:br>
              <a:rPr lang="en-US" sz="2400" dirty="0"/>
            </a:br>
            <a:endParaRPr lang="en-US" sz="2400" dirty="0"/>
          </a:p>
        </p:txBody>
      </p:sp>
      <p:sp>
        <p:nvSpPr>
          <p:cNvPr id="3" name="Content Placeholder 2"/>
          <p:cNvSpPr>
            <a:spLocks noGrp="1"/>
          </p:cNvSpPr>
          <p:nvPr>
            <p:ph idx="1"/>
          </p:nvPr>
        </p:nvSpPr>
        <p:spPr>
          <a:xfrm>
            <a:off x="776941" y="1363972"/>
            <a:ext cx="7174607" cy="4380966"/>
          </a:xfrm>
        </p:spPr>
        <p:txBody>
          <a:bodyPr>
            <a:noAutofit/>
          </a:bodyPr>
          <a:lstStyle/>
          <a:p>
            <a:r>
              <a:rPr lang="en-US" dirty="0">
                <a:solidFill>
                  <a:srgbClr val="7F7F7F"/>
                </a:solidFill>
              </a:rPr>
              <a:t>Mass market consumer sales in big box stores. Together Home Depot and Lowes have over 4,000 locations. Anyone in the country can purchase FireBot.</a:t>
            </a:r>
          </a:p>
          <a:p>
            <a:r>
              <a:rPr lang="en-US" dirty="0">
                <a:solidFill>
                  <a:srgbClr val="7F7F7F"/>
                </a:solidFill>
              </a:rPr>
              <a:t>FireBot is easily installed, magnets attached in seconds to any range hood.  </a:t>
            </a:r>
          </a:p>
          <a:p>
            <a:r>
              <a:rPr lang="en-US" dirty="0">
                <a:solidFill>
                  <a:srgbClr val="7F7F7F"/>
                </a:solidFill>
              </a:rPr>
              <a:t>Perfect for the do-it yourself market. </a:t>
            </a:r>
          </a:p>
          <a:p>
            <a:r>
              <a:rPr lang="en-US" dirty="0">
                <a:solidFill>
                  <a:srgbClr val="7F7F7F"/>
                </a:solidFill>
              </a:rPr>
              <a:t>If each store sold one FireBot per month that would generate 48,000 units sold per year or $5,760,000 in gross profit. </a:t>
            </a:r>
          </a:p>
          <a:p>
            <a:r>
              <a:rPr lang="en-US" dirty="0">
                <a:solidFill>
                  <a:srgbClr val="7F7F7F"/>
                </a:solidFill>
              </a:rPr>
              <a:t>We believe that number would be higher, as 35 million smoke alarms are sold each year comparable as a similar fire safety device.</a:t>
            </a:r>
          </a:p>
          <a:p>
            <a:endParaRPr lang="en-US" dirty="0">
              <a:solidFill>
                <a:srgbClr val="7F7F7F"/>
              </a:solidFill>
            </a:endParaRPr>
          </a:p>
        </p:txBody>
      </p:sp>
      <p:cxnSp>
        <p:nvCxnSpPr>
          <p:cNvPr id="5" name="Straight Connector 4"/>
          <p:cNvCxnSpPr/>
          <p:nvPr/>
        </p:nvCxnSpPr>
        <p:spPr>
          <a:xfrm>
            <a:off x="776941" y="6167032"/>
            <a:ext cx="708211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F38DF745-7D3F-47F4-83A3-874385CFAA69}" type="slidenum">
              <a:rPr lang="en-US" smtClean="0"/>
              <a:pPr/>
              <a:t>8</a:t>
            </a:fld>
            <a:endParaRPr lang="en-US"/>
          </a:p>
        </p:txBody>
      </p:sp>
      <p:pic>
        <p:nvPicPr>
          <p:cNvPr id="8" name="Picture 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246846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763"/>
            <a:ext cx="5791200" cy="1039043"/>
          </a:xfrm>
        </p:spPr>
        <p:txBody>
          <a:bodyPr>
            <a:normAutofit fontScale="90000"/>
          </a:bodyPr>
          <a:lstStyle/>
          <a:p>
            <a:r>
              <a:rPr lang="en-US" sz="2800" dirty="0"/>
              <a:t>Insurance Companies Will Help facilitate Sales</a:t>
            </a:r>
            <a:br>
              <a:rPr lang="en-US" sz="2000" dirty="0"/>
            </a:br>
            <a:endParaRPr lang="en-US" sz="2000" dirty="0"/>
          </a:p>
        </p:txBody>
      </p:sp>
      <p:sp>
        <p:nvSpPr>
          <p:cNvPr id="3" name="Content Placeholder 2"/>
          <p:cNvSpPr>
            <a:spLocks noGrp="1"/>
          </p:cNvSpPr>
          <p:nvPr>
            <p:ph idx="1"/>
          </p:nvPr>
        </p:nvSpPr>
        <p:spPr>
          <a:xfrm>
            <a:off x="457200" y="1509806"/>
            <a:ext cx="7466725" cy="3375868"/>
          </a:xfrm>
        </p:spPr>
        <p:txBody>
          <a:bodyPr>
            <a:normAutofit fontScale="92500" lnSpcReduction="20000"/>
          </a:bodyPr>
          <a:lstStyle/>
          <a:p>
            <a:r>
              <a:rPr lang="en-US" dirty="0">
                <a:solidFill>
                  <a:srgbClr val="7F7F7F"/>
                </a:solidFill>
              </a:rPr>
              <a:t>Insurance companies if they know FireBot can save lives, injury, and property damage and it’s use will save them money by preventing fire damage will facilitate sales. </a:t>
            </a:r>
          </a:p>
          <a:p>
            <a:r>
              <a:rPr lang="en-US" dirty="0">
                <a:solidFill>
                  <a:srgbClr val="7F7F7F"/>
                </a:solidFill>
              </a:rPr>
              <a:t>With FireBot meeting UL 300A requirements, they will be glad to recommend and give premium discounts in order to encourage installation.</a:t>
            </a:r>
          </a:p>
          <a:p>
            <a:r>
              <a:rPr lang="en-US" dirty="0">
                <a:solidFill>
                  <a:srgbClr val="7F7F7F"/>
                </a:solidFill>
              </a:rPr>
              <a:t>The insurance discounts that may follow will lower installation costs  to the Apt and Condo management companies and  homeowners alike making FireBot very affordable and cost effective. It is also possible in the future insurance coverage may be denied if Firebot is not installed in the kitchen as standard safety equipment.</a:t>
            </a:r>
          </a:p>
          <a:p>
            <a:endParaRPr lang="en-US" dirty="0">
              <a:solidFill>
                <a:srgbClr val="7F7F7F"/>
              </a:solidFill>
            </a:endParaRPr>
          </a:p>
        </p:txBody>
      </p:sp>
      <p:cxnSp>
        <p:nvCxnSpPr>
          <p:cNvPr id="5" name="Straight Connector 4"/>
          <p:cNvCxnSpPr/>
          <p:nvPr/>
        </p:nvCxnSpPr>
        <p:spPr>
          <a:xfrm>
            <a:off x="610162" y="5538479"/>
            <a:ext cx="7459394"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F38DF745-7D3F-47F4-83A3-874385CFAA69}" type="slidenum">
              <a:rPr lang="en-US" smtClean="0"/>
              <a:pPr/>
              <a:t>9</a:t>
            </a:fld>
            <a:endParaRPr lang="en-US"/>
          </a:p>
        </p:txBody>
      </p:sp>
      <p:pic>
        <p:nvPicPr>
          <p:cNvPr id="8" name="Picture 7"/>
          <p:cNvPicPr>
            <a:picLocks noChangeAspect="1"/>
          </p:cNvPicPr>
          <p:nvPr/>
        </p:nvPicPr>
        <p:blipFill>
          <a:blip r:embed="rId2"/>
          <a:stretch>
            <a:fillRect/>
          </a:stretch>
        </p:blipFill>
        <p:spPr>
          <a:xfrm>
            <a:off x="7211064" y="258011"/>
            <a:ext cx="1491611" cy="847088"/>
          </a:xfrm>
          <a:prstGeom prst="rect">
            <a:avLst/>
          </a:prstGeom>
        </p:spPr>
      </p:pic>
    </p:spTree>
    <p:extLst>
      <p:ext uri="{BB962C8B-B14F-4D97-AF65-F5344CB8AC3E}">
        <p14:creationId xmlns:p14="http://schemas.microsoft.com/office/powerpoint/2010/main" val="1307236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168832</TotalTime>
  <Words>1998</Words>
  <Application>Microsoft Macintosh PowerPoint</Application>
  <PresentationFormat>On-screen Show (4:3)</PresentationFormat>
  <Paragraphs>139</Paragraphs>
  <Slides>18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Essential</vt:lpstr>
      <vt:lpstr>PowerPoint Presentation</vt:lpstr>
      <vt:lpstr>PowerPoint Presentation</vt:lpstr>
      <vt:lpstr>The Solution-FireBot </vt:lpstr>
      <vt:lpstr>How?</vt:lpstr>
      <vt:lpstr>Apartment and Condominium Management Companies</vt:lpstr>
      <vt:lpstr>Fire Marshals, Firefighters, Local and State Government </vt:lpstr>
      <vt:lpstr>Builders and Fire Restoration Companies </vt:lpstr>
      <vt:lpstr>Home Stores and Online Sales </vt:lpstr>
      <vt:lpstr>Insurance Companies Will Help facilitate Sales </vt:lpstr>
      <vt:lpstr>Alarm Companies Will Help With Additional Sales </vt:lpstr>
      <vt:lpstr>Range Hood Manufacturers</vt:lpstr>
      <vt:lpstr> Boats, RV, Mobile Homes, Military Housing, Federal Gov’t, Aviation</vt:lpstr>
      <vt:lpstr>Home Automation Integration</vt:lpstr>
      <vt:lpstr>Marketing Plan </vt:lpstr>
      <vt:lpstr>Reachable Sales Goals A Must</vt:lpstr>
      <vt:lpstr>Future Sales A Huge Market. A Huge Demand</vt:lpstr>
      <vt:lpstr>Some Logical thoughts in today’s illogical world</vt:lpstr>
      <vt:lpstr>Better than a chance To Be Successful</vt:lpstr>
    </vt:vector>
  </TitlesOfParts>
  <Company>BALDINOS LOCK &amp; KEY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FireBot</dc:title>
  <dc:creator>Mark Baldino</dc:creator>
  <cp:lastModifiedBy>Patrick Riordan</cp:lastModifiedBy>
  <cp:revision>237</cp:revision>
  <cp:lastPrinted>2018-01-08T02:58:34Z</cp:lastPrinted>
  <dcterms:created xsi:type="dcterms:W3CDTF">2017-07-17T02:50:30Z</dcterms:created>
  <dcterms:modified xsi:type="dcterms:W3CDTF">2019-01-03T16:45:13Z</dcterms:modified>
</cp:coreProperties>
</file>